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3" r:id="rId4"/>
  </p:sldMasterIdLst>
  <p:notesMasterIdLst>
    <p:notesMasterId r:id="rId14"/>
  </p:notesMasterIdLst>
  <p:handoutMasterIdLst>
    <p:handoutMasterId r:id="rId15"/>
  </p:handoutMasterIdLst>
  <p:sldIdLst>
    <p:sldId id="355" r:id="rId5"/>
    <p:sldId id="382" r:id="rId6"/>
    <p:sldId id="335" r:id="rId7"/>
    <p:sldId id="384" r:id="rId8"/>
    <p:sldId id="385" r:id="rId9"/>
    <p:sldId id="379" r:id="rId10"/>
    <p:sldId id="381" r:id="rId11"/>
    <p:sldId id="383" r:id="rId12"/>
    <p:sldId id="380" r:id="rId13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2"/>
    <a:srgbClr val="6F7479"/>
    <a:srgbClr val="A8C8E9"/>
    <a:srgbClr val="B8CEE2"/>
    <a:srgbClr val="F1F1F1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 autoAdjust="0"/>
    <p:restoredTop sz="95646" autoAdjust="0"/>
  </p:normalViewPr>
  <p:slideViewPr>
    <p:cSldViewPr snapToGrid="0" snapToObjects="1" showGuides="1">
      <p:cViewPr varScale="1">
        <p:scale>
          <a:sx n="94" d="100"/>
          <a:sy n="94" d="100"/>
        </p:scale>
        <p:origin x="374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30" y="67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3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65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4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5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4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6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7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8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9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80194728-44E3-0F23-69AD-F93BD2B500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78861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FA4FF2-E84E-7809-4AEE-3BF5715F8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535410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/>
              <a:t>Bild durch Klicken auf Symbol hinzufügen</a:t>
            </a:r>
            <a:endParaRPr lang="en-US" noProof="1"/>
          </a:p>
        </p:txBody>
      </p:sp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45D96A0-8D38-C9BD-12AF-0D23D5246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0916E12-1367-3B14-B12F-CF7C28193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76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0EEDD5E-004E-A8E0-7182-6FE435845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chemeClr val="accent5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47518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9E333EB1-C4EF-09A9-652D-2E65FCE5332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-14216" y="-22554"/>
            <a:ext cx="6235035" cy="6900432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61048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47481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626"/>
              <a:gd name="connsiteY0" fmla="*/ 5172090 h 5176237"/>
              <a:gd name="connsiteX1" fmla="*/ 349708 w 4959626"/>
              <a:gd name="connsiteY1" fmla="*/ 0 h 5176237"/>
              <a:gd name="connsiteX2" fmla="*/ 4959185 w 4959626"/>
              <a:gd name="connsiteY2" fmla="*/ 1006 h 5176237"/>
              <a:gd name="connsiteX3" fmla="*/ 4616949 w 4959626"/>
              <a:gd name="connsiteY3" fmla="*/ 5176237 h 5176237"/>
              <a:gd name="connsiteX4" fmla="*/ 0 w 4959626"/>
              <a:gd name="connsiteY4" fmla="*/ 5172090 h 5176237"/>
              <a:gd name="connsiteX0" fmla="*/ 0 w 4959626"/>
              <a:gd name="connsiteY0" fmla="*/ 5171084 h 5175231"/>
              <a:gd name="connsiteX1" fmla="*/ 7303 w 4959626"/>
              <a:gd name="connsiteY1" fmla="*/ 31376 h 5175231"/>
              <a:gd name="connsiteX2" fmla="*/ 4959185 w 4959626"/>
              <a:gd name="connsiteY2" fmla="*/ 0 h 5175231"/>
              <a:gd name="connsiteX3" fmla="*/ 4616949 w 4959626"/>
              <a:gd name="connsiteY3" fmla="*/ 5175231 h 5175231"/>
              <a:gd name="connsiteX4" fmla="*/ 0 w 4959626"/>
              <a:gd name="connsiteY4" fmla="*/ 5171084 h 5175231"/>
              <a:gd name="connsiteX0" fmla="*/ 68847 w 4952383"/>
              <a:gd name="connsiteY0" fmla="*/ 5147248 h 5175231"/>
              <a:gd name="connsiteX1" fmla="*/ 60 w 4952383"/>
              <a:gd name="connsiteY1" fmla="*/ 31376 h 5175231"/>
              <a:gd name="connsiteX2" fmla="*/ 4951942 w 4952383"/>
              <a:gd name="connsiteY2" fmla="*/ 0 h 5175231"/>
              <a:gd name="connsiteX3" fmla="*/ 4609706 w 4952383"/>
              <a:gd name="connsiteY3" fmla="*/ 5175231 h 5175231"/>
              <a:gd name="connsiteX4" fmla="*/ 68847 w 4952383"/>
              <a:gd name="connsiteY4" fmla="*/ 5147248 h 5175231"/>
              <a:gd name="connsiteX0" fmla="*/ 282807 w 4952339"/>
              <a:gd name="connsiteY0" fmla="*/ 5190155 h 5190155"/>
              <a:gd name="connsiteX1" fmla="*/ 16 w 4952339"/>
              <a:gd name="connsiteY1" fmla="*/ 31376 h 5190155"/>
              <a:gd name="connsiteX2" fmla="*/ 4951898 w 4952339"/>
              <a:gd name="connsiteY2" fmla="*/ 0 h 5190155"/>
              <a:gd name="connsiteX3" fmla="*/ 4609662 w 4952339"/>
              <a:gd name="connsiteY3" fmla="*/ 5175231 h 5190155"/>
              <a:gd name="connsiteX4" fmla="*/ 282807 w 4952339"/>
              <a:gd name="connsiteY4" fmla="*/ 5190155 h 5190155"/>
              <a:gd name="connsiteX0" fmla="*/ 0 w 4669532"/>
              <a:gd name="connsiteY0" fmla="*/ 5190155 h 5190155"/>
              <a:gd name="connsiteX1" fmla="*/ 164238 w 4669532"/>
              <a:gd name="connsiteY1" fmla="*/ 527183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90155 h 5190155"/>
              <a:gd name="connsiteX1" fmla="*/ 2546 w 4669532"/>
              <a:gd name="connsiteY1" fmla="*/ 21841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80620 h 5180620"/>
              <a:gd name="connsiteX1" fmla="*/ 2546 w 4669532"/>
              <a:gd name="connsiteY1" fmla="*/ 12306 h 5180620"/>
              <a:gd name="connsiteX2" fmla="*/ 4669091 w 4669532"/>
              <a:gd name="connsiteY2" fmla="*/ 0 h 5180620"/>
              <a:gd name="connsiteX3" fmla="*/ 4326855 w 4669532"/>
              <a:gd name="connsiteY3" fmla="*/ 5165696 h 5180620"/>
              <a:gd name="connsiteX4" fmla="*/ 0 w 4669532"/>
              <a:gd name="connsiteY4" fmla="*/ 5180620 h 51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532" h="5180620">
                <a:moveTo>
                  <a:pt x="0" y="5180620"/>
                </a:moveTo>
                <a:cubicBezTo>
                  <a:pt x="2434" y="3467384"/>
                  <a:pt x="112" y="1725542"/>
                  <a:pt x="2546" y="12306"/>
                </a:cubicBezTo>
                <a:lnTo>
                  <a:pt x="4669091" y="0"/>
                </a:lnTo>
                <a:cubicBezTo>
                  <a:pt x="4683553" y="12945"/>
                  <a:pt x="4338235" y="5159228"/>
                  <a:pt x="4326855" y="5165696"/>
                </a:cubicBezTo>
                <a:lnTo>
                  <a:pt x="0" y="51806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C0591D1A-C056-A996-3000-9F71068113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29806D-03B8-DC4C-1453-191EE9CE5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369155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85546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hwarzweiß, Muster enthält.&#10;&#10;Automatisch generierte Beschreibung">
            <a:extLst>
              <a:ext uri="{FF2B5EF4-FFF2-40B4-BE49-F238E27FC236}">
                <a16:creationId xmlns:a16="http://schemas.microsoft.com/office/drawing/2014/main" id="{153C6343-D01F-2B2E-CAF9-0EF268654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59ACBA4-A18D-0EEF-E2C8-26A336FBB95B}"/>
              </a:ext>
            </a:extLst>
          </p:cNvPr>
          <p:cNvSpPr txBox="1"/>
          <p:nvPr userDrawn="1"/>
        </p:nvSpPr>
        <p:spPr>
          <a:xfrm>
            <a:off x="407368" y="4967175"/>
            <a:ext cx="9433048" cy="8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dirty="0">
                <a:solidFill>
                  <a:schemeClr val="tx1"/>
                </a:solidFill>
                <a:latin typeface="+mn-lt"/>
              </a:rPr>
              <a:t>Mercedes-Benz Tech Innovation GmbH</a:t>
            </a:r>
            <a:br>
              <a:rPr lang="de-DE" sz="1399" dirty="0">
                <a:solidFill>
                  <a:schemeClr val="tx1"/>
                </a:solidFill>
                <a:latin typeface="+mn-lt"/>
              </a:rPr>
            </a:br>
            <a:r>
              <a:rPr lang="de-DE" sz="1399" noProof="0" dirty="0">
                <a:solidFill>
                  <a:schemeClr val="tx1"/>
                </a:solidFill>
                <a:latin typeface="+mn-lt"/>
              </a:rPr>
              <a:t>Wilhelm-Runge-Straße 11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89081 Ulm</a:t>
            </a:r>
          </a:p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noProof="1">
                <a:solidFill>
                  <a:schemeClr val="tx1"/>
                </a:solidFill>
                <a:latin typeface="+mn-lt"/>
              </a:rPr>
              <a:t>Telefon</a:t>
            </a:r>
            <a:r>
              <a:rPr lang="en-US" sz="1399" baseline="0" noProof="1">
                <a:solidFill>
                  <a:schemeClr val="tx1"/>
                </a:solidFill>
                <a:latin typeface="+mn-lt"/>
              </a:rPr>
              <a:t>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+49 </a:t>
            </a:r>
            <a:r>
              <a:rPr lang="de-DE" sz="1400" dirty="0">
                <a:solidFill>
                  <a:schemeClr val="tx1"/>
                </a:solidFill>
              </a:rPr>
              <a:t>731 151 721 10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|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techinnovation@mercedes-benz.com | www.mercedes-benz-techinnovation.com</a:t>
            </a:r>
            <a:br>
              <a:rPr lang="de-DE" sz="1399" noProof="1">
                <a:solidFill>
                  <a:schemeClr val="tx1"/>
                </a:solidFill>
                <a:latin typeface="+mn-lt"/>
              </a:rPr>
            </a:br>
            <a:r>
              <a:rPr lang="de-DE" sz="1399" dirty="0">
                <a:solidFill>
                  <a:schemeClr val="tx1"/>
                </a:solidFill>
                <a:latin typeface="+mn-lt"/>
              </a:rPr>
              <a:t>Sitz und Registergericht: Ulm | HRB-Nr.: 3844 | Geschäftsführung: </a:t>
            </a:r>
            <a:r>
              <a:rPr lang="de-DE" sz="1399" noProof="0" dirty="0">
                <a:solidFill>
                  <a:schemeClr val="tx1"/>
                </a:solidFill>
                <a:latin typeface="+mn-lt"/>
              </a:rPr>
              <a:t>Daniel Geisel (Vorsitzender), Christine </a:t>
            </a:r>
            <a:r>
              <a:rPr lang="de-DE" sz="1399" noProof="0" dirty="0" err="1">
                <a:solidFill>
                  <a:schemeClr val="tx1"/>
                </a:solidFill>
                <a:latin typeface="+mn-lt"/>
              </a:rPr>
              <a:t>Luckert</a:t>
            </a:r>
            <a:endParaRPr lang="de-DE" sz="1399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2CD77-1C25-30B9-070F-5999FC8AA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5877272"/>
            <a:ext cx="3168352" cy="6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A39A634C-124E-C75B-CE94-9343E893B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861950-1C93-6032-32DD-568C17D90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8" y="226291"/>
            <a:ext cx="1949116" cy="6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0063" y="2381"/>
            <a:ext cx="5393331" cy="6894594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185" h="5176237">
                <a:moveTo>
                  <a:pt x="0" y="5172090"/>
                </a:moveTo>
                <a:lnTo>
                  <a:pt x="349708" y="0"/>
                </a:lnTo>
                <a:lnTo>
                  <a:pt x="4959185" y="1006"/>
                </a:lnTo>
                <a:cubicBezTo>
                  <a:pt x="4954266" y="1717252"/>
                  <a:pt x="4957812" y="3459991"/>
                  <a:pt x="4952893" y="5176237"/>
                </a:cubicBezTo>
                <a:lnTo>
                  <a:pt x="0" y="51720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6414776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17998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815159"/>
            <a:ext cx="6414776" cy="16110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554799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767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97535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30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804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316923"/>
            <a:ext cx="5740927" cy="21092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554799"/>
            <a:ext cx="11599975" cy="5101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130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07242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784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2043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834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4261596" y="-30146"/>
            <a:ext cx="7977945" cy="6913129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7318078"/>
              <a:gd name="connsiteY0" fmla="*/ 5190153 h 5194300"/>
              <a:gd name="connsiteX1" fmla="*/ 349708 w 7318078"/>
              <a:gd name="connsiteY1" fmla="*/ 18063 h 5194300"/>
              <a:gd name="connsiteX2" fmla="*/ 7318078 w 7318078"/>
              <a:gd name="connsiteY2" fmla="*/ 0 h 5194300"/>
              <a:gd name="connsiteX3" fmla="*/ 4952893 w 7318078"/>
              <a:gd name="connsiteY3" fmla="*/ 5194300 h 5194300"/>
              <a:gd name="connsiteX4" fmla="*/ 0 w 7318078"/>
              <a:gd name="connsiteY4" fmla="*/ 5190153 h 5194300"/>
              <a:gd name="connsiteX0" fmla="*/ 0 w 7335745"/>
              <a:gd name="connsiteY0" fmla="*/ 5190153 h 5190153"/>
              <a:gd name="connsiteX1" fmla="*/ 349708 w 7335745"/>
              <a:gd name="connsiteY1" fmla="*/ 18063 h 5190153"/>
              <a:gd name="connsiteX2" fmla="*/ 7318078 w 7335745"/>
              <a:gd name="connsiteY2" fmla="*/ 0 h 5190153"/>
              <a:gd name="connsiteX3" fmla="*/ 7335142 w 7335745"/>
              <a:gd name="connsiteY3" fmla="*/ 5187943 h 5190153"/>
              <a:gd name="connsiteX4" fmla="*/ 0 w 7335745"/>
              <a:gd name="connsiteY4" fmla="*/ 5190153 h 519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45" h="5190153">
                <a:moveTo>
                  <a:pt x="0" y="5190153"/>
                </a:moveTo>
                <a:lnTo>
                  <a:pt x="349708" y="18063"/>
                </a:lnTo>
                <a:lnTo>
                  <a:pt x="7318078" y="0"/>
                </a:lnTo>
                <a:cubicBezTo>
                  <a:pt x="7313159" y="1716246"/>
                  <a:pt x="7340061" y="3471697"/>
                  <a:pt x="7335142" y="5187943"/>
                </a:cubicBezTo>
                <a:lnTo>
                  <a:pt x="0" y="5190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405818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405818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 36 pt. </a:t>
            </a:r>
          </a:p>
        </p:txBody>
      </p:sp>
    </p:spTree>
    <p:extLst>
      <p:ext uri="{BB962C8B-B14F-4D97-AF65-F5344CB8AC3E}">
        <p14:creationId xmlns:p14="http://schemas.microsoft.com/office/powerpoint/2010/main" val="2056922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accent5"/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9" name="Footer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8" r:id="rId2"/>
    <p:sldLayoutId id="2147483879" r:id="rId3"/>
    <p:sldLayoutId id="2147483881" r:id="rId4"/>
    <p:sldLayoutId id="2147483819" r:id="rId5"/>
    <p:sldLayoutId id="2147483925" r:id="rId6"/>
    <p:sldLayoutId id="2147483926" r:id="rId7"/>
    <p:sldLayoutId id="2147483924" r:id="rId8"/>
    <p:sldLayoutId id="2147483886" r:id="rId9"/>
    <p:sldLayoutId id="2147483892" r:id="rId10"/>
    <p:sldLayoutId id="2147483894" r:id="rId11"/>
    <p:sldLayoutId id="2147483896" r:id="rId12"/>
    <p:sldLayoutId id="2147483927" r:id="rId13"/>
    <p:sldLayoutId id="2147483898" r:id="rId14"/>
    <p:sldLayoutId id="2147483899" r:id="rId15"/>
    <p:sldLayoutId id="2147483901" r:id="rId16"/>
    <p:sldLayoutId id="2147483921" r:id="rId17"/>
    <p:sldLayoutId id="2147483904" r:id="rId18"/>
    <p:sldLayoutId id="2147483906" r:id="rId19"/>
    <p:sldLayoutId id="2147483910" r:id="rId20"/>
    <p:sldLayoutId id="2147483911" r:id="rId21"/>
    <p:sldLayoutId id="2147483915" r:id="rId22"/>
    <p:sldLayoutId id="2147483917" r:id="rId23"/>
    <p:sldLayoutId id="2147483922" r:id="rId24"/>
    <p:sldLayoutId id="2147483920" r:id="rId25"/>
    <p:sldLayoutId id="2147483923" r:id="rId2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4555489_Demystifying_MVC_Architecture" TargetMode="External"/><Relationship Id="rId3" Type="http://schemas.openxmlformats.org/officeDocument/2006/relationships/notesSlide" Target="../notesSlides/notesSlide9.xml"/><Relationship Id="rId7" Type="http://schemas.openxmlformats.org/officeDocument/2006/relationships/hyperlink" Target="https://eudl.eu/doi/10.4108/eai.20-10-2020.230515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hyperlink" Target="https://doi.org/10.1109/GAS.2015.10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25" name="Titel 3">
            <a:extLst>
              <a:ext uri="{FF2B5EF4-FFF2-40B4-BE49-F238E27FC236}">
                <a16:creationId xmlns:a16="http://schemas.microsoft.com/office/drawing/2014/main" id="{24861CF1-32C2-079B-A8F6-366415F47BAB}"/>
              </a:ext>
            </a:extLst>
          </p:cNvPr>
          <p:cNvSpPr txBox="1">
            <a:spLocks/>
          </p:cNvSpPr>
          <p:nvPr/>
        </p:nvSpPr>
        <p:spPr bwMode="black">
          <a:xfrm>
            <a:off x="387185" y="2922626"/>
            <a:ext cx="9396000" cy="1054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Model View Controller</a:t>
            </a:r>
            <a:br>
              <a:rPr lang="en-US" dirty="0"/>
            </a:b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Maximilian Bender von Säbelkampf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Kevin Basener</a:t>
            </a: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endParaRPr lang="de-DE" dirty="0"/>
          </a:p>
        </p:txBody>
      </p:sp>
      <p:pic>
        <p:nvPicPr>
          <p:cNvPr id="39" name="Bildplatzhalter 38" descr="Ein Bild, das draußen, Landschaft, Berg, Wolke enthält.&#10;&#10;Automatisch generierte Beschreibung">
            <a:extLst>
              <a:ext uri="{FF2B5EF4-FFF2-40B4-BE49-F238E27FC236}">
                <a16:creationId xmlns:a16="http://schemas.microsoft.com/office/drawing/2014/main" id="{50A29961-9A01-6AC6-238C-A63DCED178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7374" b="7374"/>
          <a:stretch>
            <a:fillRect/>
          </a:stretch>
        </p:blipFill>
        <p:spPr>
          <a:xfrm>
            <a:off x="5910943" y="2381"/>
            <a:ext cx="6292451" cy="6894594"/>
          </a:xfrm>
        </p:spPr>
      </p:pic>
    </p:spTree>
    <p:extLst>
      <p:ext uri="{BB962C8B-B14F-4D97-AF65-F5344CB8AC3E}">
        <p14:creationId xmlns:p14="http://schemas.microsoft.com/office/powerpoint/2010/main" val="366296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Wolke, draußen, Berg, Himmel enthält.&#10;&#10;Automatisch generierte Beschreibung">
            <a:extLst>
              <a:ext uri="{FF2B5EF4-FFF2-40B4-BE49-F238E27FC236}">
                <a16:creationId xmlns:a16="http://schemas.microsoft.com/office/drawing/2014/main" id="{3FCCDDCE-BDEC-BEB2-4FC1-9E3F69B63D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29938" r="2293" b="-2"/>
          <a:stretch/>
        </p:blipFill>
        <p:spPr>
          <a:xfrm>
            <a:off x="-14216" y="-22554"/>
            <a:ext cx="6235035" cy="6900432"/>
          </a:xfrm>
          <a:noFill/>
        </p:spPr>
      </p:pic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C661A3-B47D-E32E-4440-52FCBEC6BF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24625" y="2529042"/>
            <a:ext cx="4943326" cy="2994592"/>
          </a:xfrm>
        </p:spPr>
        <p:txBody>
          <a:bodyPr anchor="t">
            <a:normAutofit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Beispiel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Verwandte</a:t>
            </a:r>
            <a:r>
              <a:rPr lang="en-US" dirty="0"/>
              <a:t> Pattern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A882F013-588D-0B65-4FF4-FA2CC213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1138423"/>
            <a:ext cx="5264150" cy="1128528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1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4022224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6991896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5507058" y="187582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Controller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Steuerung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stCxn id="68" idx="2"/>
            <a:endCxn id="63" idx="0"/>
          </p:cNvCxnSpPr>
          <p:nvPr/>
        </p:nvCxnSpPr>
        <p:spPr>
          <a:xfrm rot="5400000">
            <a:off x="4832569" y="2783715"/>
            <a:ext cx="1042026" cy="14848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6317405" y="2783713"/>
            <a:ext cx="1042026" cy="1484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7962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68FB52-65D2-1116-5B83-FB600D7E1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00" y="2209630"/>
            <a:ext cx="3458058" cy="24387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5E5033-3409-A2FA-3E0F-4FE22CBA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7" y="1985761"/>
            <a:ext cx="461074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95347-45DD-3439-C19D-E246A484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022" y="2562103"/>
            <a:ext cx="3115110" cy="17337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1DB514-F46F-5AEB-C567-0C2B7713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868" y="2228682"/>
            <a:ext cx="4010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Vorteile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1487316" y="3166427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MVC ermöglicht es, die Benutzeroberfläche zu ändern, ohne Änderungen an der Logik vornehmen zu müssen.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1593930" y="2645229"/>
            <a:ext cx="1670468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Modularität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29EDB8-D825-AF90-E308-E5C0405B4185}"/>
              </a:ext>
            </a:extLst>
          </p:cNvPr>
          <p:cNvGrpSpPr/>
          <p:nvPr/>
        </p:nvGrpSpPr>
        <p:grpSpPr>
          <a:xfrm>
            <a:off x="3266612" y="2669415"/>
            <a:ext cx="407316" cy="407318"/>
            <a:chOff x="2582863" y="4249738"/>
            <a:chExt cx="265112" cy="265113"/>
          </a:xfrm>
          <a:solidFill>
            <a:schemeClr val="tx1"/>
          </a:solidFill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F5D5DB66-1AC2-8AB3-B012-67E0096D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4333875"/>
              <a:ext cx="95250" cy="96838"/>
            </a:xfrm>
            <a:custGeom>
              <a:avLst/>
              <a:gdLst>
                <a:gd name="T0" fmla="*/ 123 w 245"/>
                <a:gd name="T1" fmla="*/ 0 h 245"/>
                <a:gd name="T2" fmla="*/ 0 w 245"/>
                <a:gd name="T3" fmla="*/ 122 h 245"/>
                <a:gd name="T4" fmla="*/ 123 w 245"/>
                <a:gd name="T5" fmla="*/ 245 h 245"/>
                <a:gd name="T6" fmla="*/ 245 w 245"/>
                <a:gd name="T7" fmla="*/ 122 h 245"/>
                <a:gd name="T8" fmla="*/ 123 w 245"/>
                <a:gd name="T9" fmla="*/ 0 h 245"/>
                <a:gd name="T10" fmla="*/ 123 w 245"/>
                <a:gd name="T11" fmla="*/ 228 h 245"/>
                <a:gd name="T12" fmla="*/ 17 w 245"/>
                <a:gd name="T13" fmla="*/ 122 h 245"/>
                <a:gd name="T14" fmla="*/ 123 w 245"/>
                <a:gd name="T15" fmla="*/ 17 h 245"/>
                <a:gd name="T16" fmla="*/ 228 w 245"/>
                <a:gd name="T17" fmla="*/ 122 h 245"/>
                <a:gd name="T18" fmla="*/ 123 w 245"/>
                <a:gd name="T19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45">
                  <a:moveTo>
                    <a:pt x="123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5"/>
                    <a:pt x="123" y="245"/>
                  </a:cubicBezTo>
                  <a:cubicBezTo>
                    <a:pt x="190" y="245"/>
                    <a:pt x="245" y="190"/>
                    <a:pt x="245" y="122"/>
                  </a:cubicBezTo>
                  <a:cubicBezTo>
                    <a:pt x="245" y="55"/>
                    <a:pt x="190" y="0"/>
                    <a:pt x="123" y="0"/>
                  </a:cubicBezTo>
                  <a:close/>
                  <a:moveTo>
                    <a:pt x="123" y="228"/>
                  </a:moveTo>
                  <a:cubicBezTo>
                    <a:pt x="65" y="228"/>
                    <a:pt x="17" y="180"/>
                    <a:pt x="17" y="122"/>
                  </a:cubicBezTo>
                  <a:cubicBezTo>
                    <a:pt x="17" y="64"/>
                    <a:pt x="65" y="17"/>
                    <a:pt x="123" y="17"/>
                  </a:cubicBezTo>
                  <a:cubicBezTo>
                    <a:pt x="181" y="17"/>
                    <a:pt x="228" y="64"/>
                    <a:pt x="228" y="122"/>
                  </a:cubicBezTo>
                  <a:cubicBezTo>
                    <a:pt x="228" y="180"/>
                    <a:pt x="181" y="228"/>
                    <a:pt x="123" y="228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89E138EE-E6F9-8CB6-39B3-6A2EC7B29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2863" y="4249738"/>
              <a:ext cx="265112" cy="265113"/>
            </a:xfrm>
            <a:custGeom>
              <a:avLst/>
              <a:gdLst>
                <a:gd name="T0" fmla="*/ 676 w 678"/>
                <a:gd name="T1" fmla="*/ 273 h 678"/>
                <a:gd name="T2" fmla="*/ 630 w 678"/>
                <a:gd name="T3" fmla="*/ 152 h 678"/>
                <a:gd name="T4" fmla="*/ 617 w 678"/>
                <a:gd name="T5" fmla="*/ 150 h 678"/>
                <a:gd name="T6" fmla="*/ 529 w 678"/>
                <a:gd name="T7" fmla="*/ 61 h 678"/>
                <a:gd name="T8" fmla="*/ 527 w 678"/>
                <a:gd name="T9" fmla="*/ 48 h 678"/>
                <a:gd name="T10" fmla="*/ 405 w 678"/>
                <a:gd name="T11" fmla="*/ 2 h 678"/>
                <a:gd name="T12" fmla="*/ 339 w 678"/>
                <a:gd name="T13" fmla="*/ 65 h 678"/>
                <a:gd name="T14" fmla="*/ 273 w 678"/>
                <a:gd name="T15" fmla="*/ 2 h 678"/>
                <a:gd name="T16" fmla="*/ 151 w 678"/>
                <a:gd name="T17" fmla="*/ 48 h 678"/>
                <a:gd name="T18" fmla="*/ 149 w 678"/>
                <a:gd name="T19" fmla="*/ 61 h 678"/>
                <a:gd name="T20" fmla="*/ 60 w 678"/>
                <a:gd name="T21" fmla="*/ 150 h 678"/>
                <a:gd name="T22" fmla="*/ 48 w 678"/>
                <a:gd name="T23" fmla="*/ 152 h 678"/>
                <a:gd name="T24" fmla="*/ 2 w 678"/>
                <a:gd name="T25" fmla="*/ 273 h 678"/>
                <a:gd name="T26" fmla="*/ 64 w 678"/>
                <a:gd name="T27" fmla="*/ 339 h 678"/>
                <a:gd name="T28" fmla="*/ 2 w 678"/>
                <a:gd name="T29" fmla="*/ 406 h 678"/>
                <a:gd name="T30" fmla="*/ 48 w 678"/>
                <a:gd name="T31" fmla="*/ 527 h 678"/>
                <a:gd name="T32" fmla="*/ 60 w 678"/>
                <a:gd name="T33" fmla="*/ 529 h 678"/>
                <a:gd name="T34" fmla="*/ 149 w 678"/>
                <a:gd name="T35" fmla="*/ 618 h 678"/>
                <a:gd name="T36" fmla="*/ 151 w 678"/>
                <a:gd name="T37" fmla="*/ 630 h 678"/>
                <a:gd name="T38" fmla="*/ 273 w 678"/>
                <a:gd name="T39" fmla="*/ 677 h 678"/>
                <a:gd name="T40" fmla="*/ 339 w 678"/>
                <a:gd name="T41" fmla="*/ 614 h 678"/>
                <a:gd name="T42" fmla="*/ 405 w 678"/>
                <a:gd name="T43" fmla="*/ 677 h 678"/>
                <a:gd name="T44" fmla="*/ 412 w 678"/>
                <a:gd name="T45" fmla="*/ 678 h 678"/>
                <a:gd name="T46" fmla="*/ 530 w 678"/>
                <a:gd name="T47" fmla="*/ 625 h 678"/>
                <a:gd name="T48" fmla="*/ 533 w 678"/>
                <a:gd name="T49" fmla="*/ 534 h 678"/>
                <a:gd name="T50" fmla="*/ 624 w 678"/>
                <a:gd name="T51" fmla="*/ 531 h 678"/>
                <a:gd name="T52" fmla="*/ 677 w 678"/>
                <a:gd name="T53" fmla="*/ 412 h 678"/>
                <a:gd name="T54" fmla="*/ 670 w 678"/>
                <a:gd name="T55" fmla="*/ 402 h 678"/>
                <a:gd name="T56" fmla="*/ 670 w 678"/>
                <a:gd name="T57" fmla="*/ 277 h 678"/>
                <a:gd name="T58" fmla="*/ 659 w 678"/>
                <a:gd name="T59" fmla="*/ 417 h 678"/>
                <a:gd name="T60" fmla="*/ 521 w 678"/>
                <a:gd name="T61" fmla="*/ 522 h 678"/>
                <a:gd name="T62" fmla="*/ 417 w 678"/>
                <a:gd name="T63" fmla="*/ 659 h 678"/>
                <a:gd name="T64" fmla="*/ 261 w 678"/>
                <a:gd name="T65" fmla="*/ 659 h 678"/>
                <a:gd name="T66" fmla="*/ 157 w 678"/>
                <a:gd name="T67" fmla="*/ 522 h 678"/>
                <a:gd name="T68" fmla="*/ 19 w 678"/>
                <a:gd name="T69" fmla="*/ 417 h 678"/>
                <a:gd name="T70" fmla="*/ 19 w 678"/>
                <a:gd name="T71" fmla="*/ 261 h 678"/>
                <a:gd name="T72" fmla="*/ 157 w 678"/>
                <a:gd name="T73" fmla="*/ 157 h 678"/>
                <a:gd name="T74" fmla="*/ 261 w 678"/>
                <a:gd name="T75" fmla="*/ 19 h 678"/>
                <a:gd name="T76" fmla="*/ 417 w 678"/>
                <a:gd name="T77" fmla="*/ 19 h 678"/>
                <a:gd name="T78" fmla="*/ 521 w 678"/>
                <a:gd name="T79" fmla="*/ 157 h 678"/>
                <a:gd name="T80" fmla="*/ 659 w 678"/>
                <a:gd name="T81" fmla="*/ 26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678">
                  <a:moveTo>
                    <a:pt x="670" y="277"/>
                  </a:moveTo>
                  <a:cubicBezTo>
                    <a:pt x="672" y="276"/>
                    <a:pt x="675" y="275"/>
                    <a:pt x="676" y="273"/>
                  </a:cubicBezTo>
                  <a:cubicBezTo>
                    <a:pt x="677" y="271"/>
                    <a:pt x="678" y="269"/>
                    <a:pt x="677" y="266"/>
                  </a:cubicBezTo>
                  <a:cubicBezTo>
                    <a:pt x="669" y="225"/>
                    <a:pt x="653" y="187"/>
                    <a:pt x="630" y="152"/>
                  </a:cubicBezTo>
                  <a:cubicBezTo>
                    <a:pt x="629" y="150"/>
                    <a:pt x="627" y="148"/>
                    <a:pt x="624" y="148"/>
                  </a:cubicBezTo>
                  <a:cubicBezTo>
                    <a:pt x="622" y="147"/>
                    <a:pt x="619" y="148"/>
                    <a:pt x="617" y="150"/>
                  </a:cubicBezTo>
                  <a:cubicBezTo>
                    <a:pt x="592" y="170"/>
                    <a:pt x="556" y="168"/>
                    <a:pt x="533" y="145"/>
                  </a:cubicBezTo>
                  <a:cubicBezTo>
                    <a:pt x="510" y="122"/>
                    <a:pt x="508" y="86"/>
                    <a:pt x="529" y="61"/>
                  </a:cubicBezTo>
                  <a:cubicBezTo>
                    <a:pt x="530" y="59"/>
                    <a:pt x="531" y="56"/>
                    <a:pt x="530" y="54"/>
                  </a:cubicBezTo>
                  <a:cubicBezTo>
                    <a:pt x="530" y="52"/>
                    <a:pt x="529" y="50"/>
                    <a:pt x="527" y="48"/>
                  </a:cubicBezTo>
                  <a:cubicBezTo>
                    <a:pt x="491" y="26"/>
                    <a:pt x="453" y="10"/>
                    <a:pt x="412" y="1"/>
                  </a:cubicBezTo>
                  <a:cubicBezTo>
                    <a:pt x="410" y="0"/>
                    <a:pt x="407" y="1"/>
                    <a:pt x="405" y="2"/>
                  </a:cubicBezTo>
                  <a:cubicBezTo>
                    <a:pt x="403" y="4"/>
                    <a:pt x="402" y="6"/>
                    <a:pt x="402" y="8"/>
                  </a:cubicBezTo>
                  <a:cubicBezTo>
                    <a:pt x="398" y="40"/>
                    <a:pt x="371" y="65"/>
                    <a:pt x="339" y="65"/>
                  </a:cubicBezTo>
                  <a:cubicBezTo>
                    <a:pt x="306" y="65"/>
                    <a:pt x="279" y="40"/>
                    <a:pt x="276" y="8"/>
                  </a:cubicBezTo>
                  <a:cubicBezTo>
                    <a:pt x="276" y="6"/>
                    <a:pt x="275" y="4"/>
                    <a:pt x="273" y="2"/>
                  </a:cubicBezTo>
                  <a:cubicBezTo>
                    <a:pt x="271" y="1"/>
                    <a:pt x="268" y="0"/>
                    <a:pt x="266" y="1"/>
                  </a:cubicBezTo>
                  <a:cubicBezTo>
                    <a:pt x="225" y="10"/>
                    <a:pt x="186" y="26"/>
                    <a:pt x="151" y="48"/>
                  </a:cubicBezTo>
                  <a:cubicBezTo>
                    <a:pt x="149" y="50"/>
                    <a:pt x="148" y="52"/>
                    <a:pt x="147" y="54"/>
                  </a:cubicBezTo>
                  <a:cubicBezTo>
                    <a:pt x="147" y="56"/>
                    <a:pt x="148" y="59"/>
                    <a:pt x="149" y="61"/>
                  </a:cubicBezTo>
                  <a:cubicBezTo>
                    <a:pt x="169" y="86"/>
                    <a:pt x="168" y="122"/>
                    <a:pt x="145" y="145"/>
                  </a:cubicBezTo>
                  <a:cubicBezTo>
                    <a:pt x="122" y="168"/>
                    <a:pt x="85" y="170"/>
                    <a:pt x="60" y="150"/>
                  </a:cubicBezTo>
                  <a:cubicBezTo>
                    <a:pt x="58" y="148"/>
                    <a:pt x="56" y="147"/>
                    <a:pt x="54" y="148"/>
                  </a:cubicBezTo>
                  <a:cubicBezTo>
                    <a:pt x="51" y="148"/>
                    <a:pt x="49" y="150"/>
                    <a:pt x="48" y="152"/>
                  </a:cubicBezTo>
                  <a:cubicBezTo>
                    <a:pt x="25" y="187"/>
                    <a:pt x="9" y="225"/>
                    <a:pt x="0" y="266"/>
                  </a:cubicBezTo>
                  <a:cubicBezTo>
                    <a:pt x="0" y="269"/>
                    <a:pt x="0" y="271"/>
                    <a:pt x="2" y="273"/>
                  </a:cubicBezTo>
                  <a:cubicBezTo>
                    <a:pt x="3" y="275"/>
                    <a:pt x="5" y="276"/>
                    <a:pt x="8" y="277"/>
                  </a:cubicBezTo>
                  <a:cubicBezTo>
                    <a:pt x="40" y="280"/>
                    <a:pt x="64" y="307"/>
                    <a:pt x="64" y="339"/>
                  </a:cubicBezTo>
                  <a:cubicBezTo>
                    <a:pt x="64" y="372"/>
                    <a:pt x="40" y="399"/>
                    <a:pt x="8" y="402"/>
                  </a:cubicBezTo>
                  <a:cubicBezTo>
                    <a:pt x="5" y="402"/>
                    <a:pt x="3" y="404"/>
                    <a:pt x="2" y="406"/>
                  </a:cubicBezTo>
                  <a:cubicBezTo>
                    <a:pt x="0" y="408"/>
                    <a:pt x="0" y="410"/>
                    <a:pt x="0" y="412"/>
                  </a:cubicBezTo>
                  <a:cubicBezTo>
                    <a:pt x="9" y="453"/>
                    <a:pt x="25" y="492"/>
                    <a:pt x="48" y="527"/>
                  </a:cubicBezTo>
                  <a:cubicBezTo>
                    <a:pt x="49" y="529"/>
                    <a:pt x="51" y="530"/>
                    <a:pt x="54" y="531"/>
                  </a:cubicBezTo>
                  <a:cubicBezTo>
                    <a:pt x="56" y="531"/>
                    <a:pt x="58" y="531"/>
                    <a:pt x="60" y="529"/>
                  </a:cubicBezTo>
                  <a:cubicBezTo>
                    <a:pt x="85" y="509"/>
                    <a:pt x="122" y="511"/>
                    <a:pt x="145" y="534"/>
                  </a:cubicBezTo>
                  <a:cubicBezTo>
                    <a:pt x="168" y="557"/>
                    <a:pt x="169" y="593"/>
                    <a:pt x="149" y="618"/>
                  </a:cubicBezTo>
                  <a:cubicBezTo>
                    <a:pt x="148" y="620"/>
                    <a:pt x="147" y="622"/>
                    <a:pt x="147" y="625"/>
                  </a:cubicBezTo>
                  <a:cubicBezTo>
                    <a:pt x="148" y="627"/>
                    <a:pt x="149" y="629"/>
                    <a:pt x="151" y="630"/>
                  </a:cubicBezTo>
                  <a:cubicBezTo>
                    <a:pt x="186" y="653"/>
                    <a:pt x="225" y="669"/>
                    <a:pt x="266" y="678"/>
                  </a:cubicBezTo>
                  <a:cubicBezTo>
                    <a:pt x="268" y="678"/>
                    <a:pt x="271" y="678"/>
                    <a:pt x="273" y="677"/>
                  </a:cubicBezTo>
                  <a:cubicBezTo>
                    <a:pt x="275" y="675"/>
                    <a:pt x="276" y="673"/>
                    <a:pt x="276" y="671"/>
                  </a:cubicBezTo>
                  <a:cubicBezTo>
                    <a:pt x="279" y="638"/>
                    <a:pt x="306" y="614"/>
                    <a:pt x="339" y="614"/>
                  </a:cubicBezTo>
                  <a:cubicBezTo>
                    <a:pt x="371" y="614"/>
                    <a:pt x="398" y="638"/>
                    <a:pt x="402" y="671"/>
                  </a:cubicBezTo>
                  <a:cubicBezTo>
                    <a:pt x="402" y="673"/>
                    <a:pt x="403" y="675"/>
                    <a:pt x="405" y="677"/>
                  </a:cubicBezTo>
                  <a:cubicBezTo>
                    <a:pt x="407" y="678"/>
                    <a:pt x="408" y="678"/>
                    <a:pt x="410" y="678"/>
                  </a:cubicBezTo>
                  <a:cubicBezTo>
                    <a:pt x="411" y="678"/>
                    <a:pt x="411" y="678"/>
                    <a:pt x="412" y="678"/>
                  </a:cubicBezTo>
                  <a:cubicBezTo>
                    <a:pt x="453" y="669"/>
                    <a:pt x="491" y="653"/>
                    <a:pt x="527" y="630"/>
                  </a:cubicBezTo>
                  <a:cubicBezTo>
                    <a:pt x="529" y="629"/>
                    <a:pt x="530" y="627"/>
                    <a:pt x="530" y="625"/>
                  </a:cubicBezTo>
                  <a:cubicBezTo>
                    <a:pt x="531" y="622"/>
                    <a:pt x="530" y="620"/>
                    <a:pt x="529" y="618"/>
                  </a:cubicBezTo>
                  <a:cubicBezTo>
                    <a:pt x="508" y="593"/>
                    <a:pt x="510" y="557"/>
                    <a:pt x="533" y="534"/>
                  </a:cubicBezTo>
                  <a:cubicBezTo>
                    <a:pt x="556" y="511"/>
                    <a:pt x="592" y="509"/>
                    <a:pt x="617" y="529"/>
                  </a:cubicBezTo>
                  <a:cubicBezTo>
                    <a:pt x="619" y="531"/>
                    <a:pt x="622" y="531"/>
                    <a:pt x="624" y="531"/>
                  </a:cubicBezTo>
                  <a:cubicBezTo>
                    <a:pt x="626" y="530"/>
                    <a:pt x="629" y="529"/>
                    <a:pt x="630" y="527"/>
                  </a:cubicBezTo>
                  <a:cubicBezTo>
                    <a:pt x="653" y="492"/>
                    <a:pt x="669" y="453"/>
                    <a:pt x="677" y="412"/>
                  </a:cubicBezTo>
                  <a:cubicBezTo>
                    <a:pt x="678" y="410"/>
                    <a:pt x="677" y="408"/>
                    <a:pt x="676" y="406"/>
                  </a:cubicBezTo>
                  <a:cubicBezTo>
                    <a:pt x="675" y="404"/>
                    <a:pt x="672" y="402"/>
                    <a:pt x="670" y="402"/>
                  </a:cubicBezTo>
                  <a:cubicBezTo>
                    <a:pt x="638" y="399"/>
                    <a:pt x="614" y="372"/>
                    <a:pt x="614" y="339"/>
                  </a:cubicBezTo>
                  <a:cubicBezTo>
                    <a:pt x="614" y="307"/>
                    <a:pt x="638" y="280"/>
                    <a:pt x="670" y="277"/>
                  </a:cubicBezTo>
                  <a:close/>
                  <a:moveTo>
                    <a:pt x="597" y="339"/>
                  </a:moveTo>
                  <a:cubicBezTo>
                    <a:pt x="597" y="377"/>
                    <a:pt x="623" y="409"/>
                    <a:pt x="659" y="417"/>
                  </a:cubicBezTo>
                  <a:cubicBezTo>
                    <a:pt x="651" y="450"/>
                    <a:pt x="638" y="481"/>
                    <a:pt x="620" y="510"/>
                  </a:cubicBezTo>
                  <a:cubicBezTo>
                    <a:pt x="589" y="491"/>
                    <a:pt x="548" y="495"/>
                    <a:pt x="521" y="522"/>
                  </a:cubicBezTo>
                  <a:cubicBezTo>
                    <a:pt x="494" y="548"/>
                    <a:pt x="490" y="590"/>
                    <a:pt x="510" y="621"/>
                  </a:cubicBezTo>
                  <a:cubicBezTo>
                    <a:pt x="481" y="639"/>
                    <a:pt x="450" y="651"/>
                    <a:pt x="417" y="659"/>
                  </a:cubicBezTo>
                  <a:cubicBezTo>
                    <a:pt x="409" y="623"/>
                    <a:pt x="377" y="597"/>
                    <a:pt x="339" y="597"/>
                  </a:cubicBezTo>
                  <a:cubicBezTo>
                    <a:pt x="301" y="597"/>
                    <a:pt x="269" y="623"/>
                    <a:pt x="261" y="659"/>
                  </a:cubicBezTo>
                  <a:cubicBezTo>
                    <a:pt x="228" y="651"/>
                    <a:pt x="197" y="639"/>
                    <a:pt x="168" y="621"/>
                  </a:cubicBezTo>
                  <a:cubicBezTo>
                    <a:pt x="188" y="590"/>
                    <a:pt x="183" y="548"/>
                    <a:pt x="157" y="522"/>
                  </a:cubicBezTo>
                  <a:cubicBezTo>
                    <a:pt x="130" y="495"/>
                    <a:pt x="89" y="491"/>
                    <a:pt x="57" y="510"/>
                  </a:cubicBezTo>
                  <a:cubicBezTo>
                    <a:pt x="40" y="481"/>
                    <a:pt x="27" y="450"/>
                    <a:pt x="19" y="417"/>
                  </a:cubicBezTo>
                  <a:cubicBezTo>
                    <a:pt x="55" y="409"/>
                    <a:pt x="81" y="377"/>
                    <a:pt x="81" y="339"/>
                  </a:cubicBezTo>
                  <a:cubicBezTo>
                    <a:pt x="81" y="301"/>
                    <a:pt x="55" y="269"/>
                    <a:pt x="19" y="261"/>
                  </a:cubicBezTo>
                  <a:cubicBezTo>
                    <a:pt x="27" y="228"/>
                    <a:pt x="40" y="197"/>
                    <a:pt x="57" y="168"/>
                  </a:cubicBezTo>
                  <a:cubicBezTo>
                    <a:pt x="89" y="188"/>
                    <a:pt x="130" y="184"/>
                    <a:pt x="157" y="157"/>
                  </a:cubicBezTo>
                  <a:cubicBezTo>
                    <a:pt x="183" y="130"/>
                    <a:pt x="188" y="89"/>
                    <a:pt x="168" y="58"/>
                  </a:cubicBezTo>
                  <a:cubicBezTo>
                    <a:pt x="197" y="40"/>
                    <a:pt x="228" y="27"/>
                    <a:pt x="261" y="19"/>
                  </a:cubicBezTo>
                  <a:cubicBezTo>
                    <a:pt x="269" y="55"/>
                    <a:pt x="301" y="82"/>
                    <a:pt x="339" y="82"/>
                  </a:cubicBezTo>
                  <a:cubicBezTo>
                    <a:pt x="377" y="82"/>
                    <a:pt x="409" y="55"/>
                    <a:pt x="417" y="19"/>
                  </a:cubicBezTo>
                  <a:cubicBezTo>
                    <a:pt x="450" y="27"/>
                    <a:pt x="481" y="40"/>
                    <a:pt x="510" y="58"/>
                  </a:cubicBezTo>
                  <a:cubicBezTo>
                    <a:pt x="490" y="89"/>
                    <a:pt x="494" y="130"/>
                    <a:pt x="521" y="157"/>
                  </a:cubicBezTo>
                  <a:cubicBezTo>
                    <a:pt x="548" y="184"/>
                    <a:pt x="589" y="188"/>
                    <a:pt x="620" y="168"/>
                  </a:cubicBezTo>
                  <a:cubicBezTo>
                    <a:pt x="638" y="197"/>
                    <a:pt x="651" y="228"/>
                    <a:pt x="659" y="261"/>
                  </a:cubicBezTo>
                  <a:cubicBezTo>
                    <a:pt x="623" y="269"/>
                    <a:pt x="597" y="301"/>
                    <a:pt x="597" y="33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4627844" y="3133905"/>
            <a:ext cx="2755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Separtion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führt zu einer besser strukturierten Codebasis. Vor allem bei großen Projekten von Vorteil.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4702848" y="2641796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Strukturierung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50883E-6125-7C0C-D993-C8D37D072D07}"/>
              </a:ext>
            </a:extLst>
          </p:cNvPr>
          <p:cNvSpPr txBox="1"/>
          <p:nvPr/>
        </p:nvSpPr>
        <p:spPr>
          <a:xfrm>
            <a:off x="8018886" y="3133905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Auftrennung von Modell, View und Controller ermöglicht es an unterschiedlichen Komponenten zu </a:t>
            </a:r>
            <a:r>
              <a:rPr lang="de-DE" dirty="0" err="1"/>
              <a:t>arbeitn</a:t>
            </a:r>
            <a:r>
              <a:rPr lang="de-DE" dirty="0"/>
              <a:t>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C164B68D-EDD9-9DCE-EC8C-895664B64BC8}"/>
              </a:ext>
            </a:extLst>
          </p:cNvPr>
          <p:cNvSpPr txBox="1">
            <a:spLocks/>
          </p:cNvSpPr>
          <p:nvPr/>
        </p:nvSpPr>
        <p:spPr bwMode="black">
          <a:xfrm>
            <a:off x="8114794" y="2612707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Teamarbeit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5AE7002-8628-F18D-7A28-9ABE53C6712C}"/>
              </a:ext>
            </a:extLst>
          </p:cNvPr>
          <p:cNvGrpSpPr/>
          <p:nvPr/>
        </p:nvGrpSpPr>
        <p:grpSpPr>
          <a:xfrm>
            <a:off x="6700535" y="2625774"/>
            <a:ext cx="448089" cy="448087"/>
            <a:chOff x="5653088" y="690563"/>
            <a:chExt cx="247651" cy="247650"/>
          </a:xfrm>
          <a:solidFill>
            <a:srgbClr val="6F7479"/>
          </a:solidFill>
        </p:grpSpPr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2071E16F-6050-A34C-2607-9DB6C2F33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E016BADD-74BD-C5E5-84C4-4FFF05C7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3A23ACE4-72C4-CC4A-17F9-FE84358E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0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85FF32E4-BD6A-84D0-C034-1930D7DE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E87B8EF-131B-0267-5F23-AFDC81E1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40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65EA55D3-F7B1-EC92-A18C-63B28186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27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E7551907-7FCA-BA0A-CC61-303BB8C1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5" name="Oval 145">
              <a:extLst>
                <a:ext uri="{FF2B5EF4-FFF2-40B4-BE49-F238E27FC236}">
                  <a16:creationId xmlns:a16="http://schemas.microsoft.com/office/drawing/2014/main" id="{4EAF7D98-C692-4907-08F9-960520AA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6" name="Oval 146">
              <a:extLst>
                <a:ext uri="{FF2B5EF4-FFF2-40B4-BE49-F238E27FC236}">
                  <a16:creationId xmlns:a16="http://schemas.microsoft.com/office/drawing/2014/main" id="{B379C82F-2ECC-4318-F738-C1B72AC7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7" name="Oval 147">
              <a:extLst>
                <a:ext uri="{FF2B5EF4-FFF2-40B4-BE49-F238E27FC236}">
                  <a16:creationId xmlns:a16="http://schemas.microsoft.com/office/drawing/2014/main" id="{4B09A4D8-F7DD-905C-8851-62CAB1EDE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8" name="Oval 148">
              <a:extLst>
                <a:ext uri="{FF2B5EF4-FFF2-40B4-BE49-F238E27FC236}">
                  <a16:creationId xmlns:a16="http://schemas.microsoft.com/office/drawing/2014/main" id="{7DC0F731-EB44-5799-F9A4-2FF79667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9" name="Oval 149">
              <a:extLst>
                <a:ext uri="{FF2B5EF4-FFF2-40B4-BE49-F238E27FC236}">
                  <a16:creationId xmlns:a16="http://schemas.microsoft.com/office/drawing/2014/main" id="{4ACADA68-0ABD-0DF2-C4FC-BE768A66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0" name="Oval 150">
              <a:extLst>
                <a:ext uri="{FF2B5EF4-FFF2-40B4-BE49-F238E27FC236}">
                  <a16:creationId xmlns:a16="http://schemas.microsoft.com/office/drawing/2014/main" id="{DA0ABA6D-2FCA-3A29-9B78-B9B9D5077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1" name="Freeform 151">
              <a:extLst>
                <a:ext uri="{FF2B5EF4-FFF2-40B4-BE49-F238E27FC236}">
                  <a16:creationId xmlns:a16="http://schemas.microsoft.com/office/drawing/2014/main" id="{69E594AC-4728-776F-B4E0-1661CB688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896938"/>
              <a:ext cx="247650" cy="41275"/>
            </a:xfrm>
            <a:custGeom>
              <a:avLst/>
              <a:gdLst>
                <a:gd name="T0" fmla="*/ 533 w 582"/>
                <a:gd name="T1" fmla="*/ 77 h 97"/>
                <a:gd name="T2" fmla="*/ 49 w 582"/>
                <a:gd name="T3" fmla="*/ 77 h 97"/>
                <a:gd name="T4" fmla="*/ 20 w 582"/>
                <a:gd name="T5" fmla="*/ 48 h 97"/>
                <a:gd name="T6" fmla="*/ 49 w 582"/>
                <a:gd name="T7" fmla="*/ 19 h 97"/>
                <a:gd name="T8" fmla="*/ 533 w 582"/>
                <a:gd name="T9" fmla="*/ 19 h 97"/>
                <a:gd name="T10" fmla="*/ 562 w 582"/>
                <a:gd name="T11" fmla="*/ 48 h 97"/>
                <a:gd name="T12" fmla="*/ 533 w 582"/>
                <a:gd name="T13" fmla="*/ 77 h 97"/>
                <a:gd name="T14" fmla="*/ 533 w 582"/>
                <a:gd name="T15" fmla="*/ 97 h 97"/>
                <a:gd name="T16" fmla="*/ 582 w 582"/>
                <a:gd name="T17" fmla="*/ 48 h 97"/>
                <a:gd name="T18" fmla="*/ 533 w 582"/>
                <a:gd name="T19" fmla="*/ 0 h 97"/>
                <a:gd name="T20" fmla="*/ 49 w 582"/>
                <a:gd name="T21" fmla="*/ 0 h 97"/>
                <a:gd name="T22" fmla="*/ 0 w 582"/>
                <a:gd name="T23" fmla="*/ 48 h 97"/>
                <a:gd name="T24" fmla="*/ 49 w 582"/>
                <a:gd name="T25" fmla="*/ 97 h 97"/>
                <a:gd name="T26" fmla="*/ 533 w 582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2" h="97">
                  <a:moveTo>
                    <a:pt x="533" y="77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33" y="77"/>
                    <a:pt x="20" y="64"/>
                    <a:pt x="20" y="48"/>
                  </a:cubicBezTo>
                  <a:cubicBezTo>
                    <a:pt x="20" y="32"/>
                    <a:pt x="33" y="19"/>
                    <a:pt x="49" y="19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49" y="19"/>
                    <a:pt x="562" y="32"/>
                    <a:pt x="562" y="48"/>
                  </a:cubicBezTo>
                  <a:cubicBezTo>
                    <a:pt x="562" y="64"/>
                    <a:pt x="549" y="77"/>
                    <a:pt x="533" y="77"/>
                  </a:cubicBezTo>
                  <a:close/>
                  <a:moveTo>
                    <a:pt x="533" y="97"/>
                  </a:moveTo>
                  <a:cubicBezTo>
                    <a:pt x="560" y="97"/>
                    <a:pt x="582" y="75"/>
                    <a:pt x="582" y="48"/>
                  </a:cubicBezTo>
                  <a:cubicBezTo>
                    <a:pt x="582" y="21"/>
                    <a:pt x="560" y="0"/>
                    <a:pt x="5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lnTo>
                    <a:pt x="53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C873EEEF-2F83-3095-E0CA-5267E8C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6" y="757238"/>
              <a:ext cx="74613" cy="61913"/>
            </a:xfrm>
            <a:custGeom>
              <a:avLst/>
              <a:gdLst>
                <a:gd name="T0" fmla="*/ 36 w 175"/>
                <a:gd name="T1" fmla="*/ 129 h 147"/>
                <a:gd name="T2" fmla="*/ 20 w 175"/>
                <a:gd name="T3" fmla="*/ 87 h 147"/>
                <a:gd name="T4" fmla="*/ 87 w 175"/>
                <a:gd name="T5" fmla="*/ 20 h 147"/>
                <a:gd name="T6" fmla="*/ 155 w 175"/>
                <a:gd name="T7" fmla="*/ 87 h 147"/>
                <a:gd name="T8" fmla="*/ 139 w 175"/>
                <a:gd name="T9" fmla="*/ 129 h 147"/>
                <a:gd name="T10" fmla="*/ 139 w 175"/>
                <a:gd name="T11" fmla="*/ 143 h 147"/>
                <a:gd name="T12" fmla="*/ 152 w 175"/>
                <a:gd name="T13" fmla="*/ 143 h 147"/>
                <a:gd name="T14" fmla="*/ 175 w 175"/>
                <a:gd name="T15" fmla="*/ 87 h 147"/>
                <a:gd name="T16" fmla="*/ 87 w 175"/>
                <a:gd name="T17" fmla="*/ 0 h 147"/>
                <a:gd name="T18" fmla="*/ 0 w 175"/>
                <a:gd name="T19" fmla="*/ 87 h 147"/>
                <a:gd name="T20" fmla="*/ 22 w 175"/>
                <a:gd name="T21" fmla="*/ 143 h 147"/>
                <a:gd name="T22" fmla="*/ 36 w 175"/>
                <a:gd name="T23" fmla="*/ 143 h 147"/>
                <a:gd name="T24" fmla="*/ 36 w 175"/>
                <a:gd name="T25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7">
                  <a:moveTo>
                    <a:pt x="36" y="129"/>
                  </a:moveTo>
                  <a:cubicBezTo>
                    <a:pt x="24" y="117"/>
                    <a:pt x="20" y="107"/>
                    <a:pt x="20" y="87"/>
                  </a:cubicBezTo>
                  <a:cubicBezTo>
                    <a:pt x="20" y="50"/>
                    <a:pt x="50" y="20"/>
                    <a:pt x="87" y="20"/>
                  </a:cubicBezTo>
                  <a:cubicBezTo>
                    <a:pt x="125" y="20"/>
                    <a:pt x="155" y="50"/>
                    <a:pt x="155" y="87"/>
                  </a:cubicBezTo>
                  <a:cubicBezTo>
                    <a:pt x="155" y="106"/>
                    <a:pt x="151" y="117"/>
                    <a:pt x="139" y="129"/>
                  </a:cubicBezTo>
                  <a:cubicBezTo>
                    <a:pt x="135" y="133"/>
                    <a:pt x="135" y="139"/>
                    <a:pt x="139" y="143"/>
                  </a:cubicBezTo>
                  <a:cubicBezTo>
                    <a:pt x="143" y="147"/>
                    <a:pt x="149" y="146"/>
                    <a:pt x="152" y="143"/>
                  </a:cubicBezTo>
                  <a:cubicBezTo>
                    <a:pt x="168" y="127"/>
                    <a:pt x="175" y="111"/>
                    <a:pt x="175" y="87"/>
                  </a:cubicBezTo>
                  <a:cubicBezTo>
                    <a:pt x="175" y="39"/>
                    <a:pt x="136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2"/>
                    <a:pt x="6" y="127"/>
                    <a:pt x="22" y="143"/>
                  </a:cubicBezTo>
                  <a:cubicBezTo>
                    <a:pt x="26" y="147"/>
                    <a:pt x="32" y="146"/>
                    <a:pt x="36" y="143"/>
                  </a:cubicBezTo>
                  <a:cubicBezTo>
                    <a:pt x="40" y="139"/>
                    <a:pt x="40" y="133"/>
                    <a:pt x="3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D580D6E-9372-3142-3202-988C7EE1D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690563"/>
              <a:ext cx="7938" cy="74613"/>
            </a:xfrm>
            <a:custGeom>
              <a:avLst/>
              <a:gdLst>
                <a:gd name="T0" fmla="*/ 19 w 19"/>
                <a:gd name="T1" fmla="*/ 165 h 175"/>
                <a:gd name="T2" fmla="*/ 19 w 19"/>
                <a:gd name="T3" fmla="*/ 10 h 175"/>
                <a:gd name="T4" fmla="*/ 9 w 19"/>
                <a:gd name="T5" fmla="*/ 0 h 175"/>
                <a:gd name="T6" fmla="*/ 0 w 19"/>
                <a:gd name="T7" fmla="*/ 10 h 175"/>
                <a:gd name="T8" fmla="*/ 0 w 19"/>
                <a:gd name="T9" fmla="*/ 165 h 175"/>
                <a:gd name="T10" fmla="*/ 9 w 19"/>
                <a:gd name="T11" fmla="*/ 175 h 175"/>
                <a:gd name="T12" fmla="*/ 19 w 19"/>
                <a:gd name="T13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5">
                  <a:moveTo>
                    <a:pt x="19" y="16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0"/>
                    <a:pt x="4" y="175"/>
                    <a:pt x="9" y="175"/>
                  </a:cubicBezTo>
                  <a:cubicBezTo>
                    <a:pt x="15" y="175"/>
                    <a:pt x="19" y="170"/>
                    <a:pt x="1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289533A2-1120-4745-0917-911CEB36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723901"/>
              <a:ext cx="73025" cy="61913"/>
            </a:xfrm>
            <a:custGeom>
              <a:avLst/>
              <a:gdLst>
                <a:gd name="T0" fmla="*/ 35 w 174"/>
                <a:gd name="T1" fmla="*/ 128 h 146"/>
                <a:gd name="T2" fmla="*/ 19 w 174"/>
                <a:gd name="T3" fmla="*/ 87 h 146"/>
                <a:gd name="T4" fmla="*/ 87 w 174"/>
                <a:gd name="T5" fmla="*/ 19 h 146"/>
                <a:gd name="T6" fmla="*/ 155 w 174"/>
                <a:gd name="T7" fmla="*/ 87 h 146"/>
                <a:gd name="T8" fmla="*/ 138 w 174"/>
                <a:gd name="T9" fmla="*/ 129 h 146"/>
                <a:gd name="T10" fmla="*/ 138 w 174"/>
                <a:gd name="T11" fmla="*/ 142 h 146"/>
                <a:gd name="T12" fmla="*/ 152 w 174"/>
                <a:gd name="T13" fmla="*/ 142 h 146"/>
                <a:gd name="T14" fmla="*/ 174 w 174"/>
                <a:gd name="T15" fmla="*/ 87 h 146"/>
                <a:gd name="T16" fmla="*/ 87 w 174"/>
                <a:gd name="T17" fmla="*/ 0 h 146"/>
                <a:gd name="T18" fmla="*/ 0 w 174"/>
                <a:gd name="T19" fmla="*/ 87 h 146"/>
                <a:gd name="T20" fmla="*/ 22 w 174"/>
                <a:gd name="T21" fmla="*/ 142 h 146"/>
                <a:gd name="T22" fmla="*/ 36 w 174"/>
                <a:gd name="T23" fmla="*/ 142 h 146"/>
                <a:gd name="T24" fmla="*/ 35 w 174"/>
                <a:gd name="T25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46">
                  <a:moveTo>
                    <a:pt x="35" y="128"/>
                  </a:moveTo>
                  <a:cubicBezTo>
                    <a:pt x="23" y="116"/>
                    <a:pt x="19" y="106"/>
                    <a:pt x="19" y="87"/>
                  </a:cubicBezTo>
                  <a:cubicBezTo>
                    <a:pt x="19" y="49"/>
                    <a:pt x="49" y="19"/>
                    <a:pt x="87" y="19"/>
                  </a:cubicBezTo>
                  <a:cubicBezTo>
                    <a:pt x="124" y="19"/>
                    <a:pt x="155" y="49"/>
                    <a:pt x="155" y="87"/>
                  </a:cubicBezTo>
                  <a:cubicBezTo>
                    <a:pt x="155" y="105"/>
                    <a:pt x="150" y="116"/>
                    <a:pt x="138" y="129"/>
                  </a:cubicBezTo>
                  <a:cubicBezTo>
                    <a:pt x="134" y="132"/>
                    <a:pt x="134" y="138"/>
                    <a:pt x="138" y="142"/>
                  </a:cubicBezTo>
                  <a:cubicBezTo>
                    <a:pt x="142" y="146"/>
                    <a:pt x="148" y="146"/>
                    <a:pt x="152" y="142"/>
                  </a:cubicBezTo>
                  <a:cubicBezTo>
                    <a:pt x="168" y="126"/>
                    <a:pt x="174" y="110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1"/>
                    <a:pt x="6" y="126"/>
                    <a:pt x="22" y="142"/>
                  </a:cubicBezTo>
                  <a:cubicBezTo>
                    <a:pt x="26" y="146"/>
                    <a:pt x="32" y="146"/>
                    <a:pt x="36" y="142"/>
                  </a:cubicBezTo>
                  <a:cubicBezTo>
                    <a:pt x="39" y="138"/>
                    <a:pt x="39" y="132"/>
                    <a:pt x="3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876966F3-8DF1-00E5-9B5B-A23B0069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690563"/>
              <a:ext cx="7938" cy="41275"/>
            </a:xfrm>
            <a:custGeom>
              <a:avLst/>
              <a:gdLst>
                <a:gd name="T0" fmla="*/ 19 w 19"/>
                <a:gd name="T1" fmla="*/ 87 h 97"/>
                <a:gd name="T2" fmla="*/ 19 w 19"/>
                <a:gd name="T3" fmla="*/ 10 h 97"/>
                <a:gd name="T4" fmla="*/ 10 w 19"/>
                <a:gd name="T5" fmla="*/ 0 h 97"/>
                <a:gd name="T6" fmla="*/ 0 w 19"/>
                <a:gd name="T7" fmla="*/ 10 h 97"/>
                <a:gd name="T8" fmla="*/ 0 w 19"/>
                <a:gd name="T9" fmla="*/ 87 h 97"/>
                <a:gd name="T10" fmla="*/ 10 w 19"/>
                <a:gd name="T11" fmla="*/ 97 h 97"/>
                <a:gd name="T12" fmla="*/ 19 w 19"/>
                <a:gd name="T1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7">
                  <a:moveTo>
                    <a:pt x="19" y="87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4" y="97"/>
                    <a:pt x="10" y="97"/>
                  </a:cubicBezTo>
                  <a:cubicBezTo>
                    <a:pt x="15" y="97"/>
                    <a:pt x="19" y="93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5311A8B7-702E-4027-6416-D0025F7DD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838201"/>
              <a:ext cx="65088" cy="66675"/>
            </a:xfrm>
            <a:custGeom>
              <a:avLst/>
              <a:gdLst>
                <a:gd name="T0" fmla="*/ 19 w 155"/>
                <a:gd name="T1" fmla="*/ 136 h 155"/>
                <a:gd name="T2" fmla="*/ 19 w 155"/>
                <a:gd name="T3" fmla="*/ 28 h 155"/>
                <a:gd name="T4" fmla="*/ 27 w 155"/>
                <a:gd name="T5" fmla="*/ 19 h 155"/>
                <a:gd name="T6" fmla="*/ 127 w 155"/>
                <a:gd name="T7" fmla="*/ 19 h 155"/>
                <a:gd name="T8" fmla="*/ 135 w 155"/>
                <a:gd name="T9" fmla="*/ 28 h 155"/>
                <a:gd name="T10" fmla="*/ 135 w 155"/>
                <a:gd name="T11" fmla="*/ 136 h 155"/>
                <a:gd name="T12" fmla="*/ 19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7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9" y="13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3"/>
                    <a:pt x="23" y="19"/>
                    <a:pt x="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1" y="19"/>
                    <a:pt x="135" y="23"/>
                    <a:pt x="135" y="28"/>
                  </a:cubicBezTo>
                  <a:cubicBezTo>
                    <a:pt x="135" y="136"/>
                    <a:pt x="135" y="136"/>
                    <a:pt x="135" y="136"/>
                  </a:cubicBezTo>
                  <a:lnTo>
                    <a:pt x="19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2" y="0"/>
                    <a:pt x="1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CC5B9B6B-3920-9DCB-639A-A13236987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3576" y="838201"/>
              <a:ext cx="66675" cy="66675"/>
            </a:xfrm>
            <a:custGeom>
              <a:avLst/>
              <a:gdLst>
                <a:gd name="T0" fmla="*/ 20 w 155"/>
                <a:gd name="T1" fmla="*/ 136 h 155"/>
                <a:gd name="T2" fmla="*/ 20 w 155"/>
                <a:gd name="T3" fmla="*/ 28 h 155"/>
                <a:gd name="T4" fmla="*/ 28 w 155"/>
                <a:gd name="T5" fmla="*/ 19 h 155"/>
                <a:gd name="T6" fmla="*/ 128 w 155"/>
                <a:gd name="T7" fmla="*/ 19 h 155"/>
                <a:gd name="T8" fmla="*/ 136 w 155"/>
                <a:gd name="T9" fmla="*/ 28 h 155"/>
                <a:gd name="T10" fmla="*/ 136 w 155"/>
                <a:gd name="T11" fmla="*/ 136 h 155"/>
                <a:gd name="T12" fmla="*/ 20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8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20" y="13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4" y="19"/>
                    <a:pt x="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2" y="19"/>
                    <a:pt x="136" y="23"/>
                    <a:pt x="136" y="28"/>
                  </a:cubicBezTo>
                  <a:cubicBezTo>
                    <a:pt x="136" y="136"/>
                    <a:pt x="136" y="136"/>
                    <a:pt x="136" y="136"/>
                  </a:cubicBezTo>
                  <a:lnTo>
                    <a:pt x="20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1DB63D3C-D35A-9362-6E6B-99955AD62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6" y="838201"/>
              <a:ext cx="66675" cy="66675"/>
            </a:xfrm>
            <a:custGeom>
              <a:avLst/>
              <a:gdLst>
                <a:gd name="T0" fmla="*/ 136 w 155"/>
                <a:gd name="T1" fmla="*/ 136 h 155"/>
                <a:gd name="T2" fmla="*/ 20 w 155"/>
                <a:gd name="T3" fmla="*/ 136 h 155"/>
                <a:gd name="T4" fmla="*/ 20 w 155"/>
                <a:gd name="T5" fmla="*/ 28 h 155"/>
                <a:gd name="T6" fmla="*/ 28 w 155"/>
                <a:gd name="T7" fmla="*/ 19 h 155"/>
                <a:gd name="T8" fmla="*/ 127 w 155"/>
                <a:gd name="T9" fmla="*/ 19 h 155"/>
                <a:gd name="T10" fmla="*/ 136 w 155"/>
                <a:gd name="T11" fmla="*/ 28 h 155"/>
                <a:gd name="T12" fmla="*/ 136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36" y="136"/>
                  </a:moveTo>
                  <a:cubicBezTo>
                    <a:pt x="20" y="136"/>
                    <a:pt x="20" y="136"/>
                    <a:pt x="20" y="1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3" y="19"/>
                    <a:pt x="28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2" y="19"/>
                    <a:pt x="136" y="23"/>
                    <a:pt x="136" y="28"/>
                  </a:cubicBezTo>
                  <a:lnTo>
                    <a:pt x="136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39" name="Freeform 484">
            <a:extLst>
              <a:ext uri="{FF2B5EF4-FFF2-40B4-BE49-F238E27FC236}">
                <a16:creationId xmlns:a16="http://schemas.microsoft.com/office/drawing/2014/main" id="{D2752AA9-F1D0-41DC-D95B-CDDC1069C34C}"/>
              </a:ext>
            </a:extLst>
          </p:cNvPr>
          <p:cNvSpPr>
            <a:spLocks noEditPoints="1"/>
          </p:cNvSpPr>
          <p:nvPr/>
        </p:nvSpPr>
        <p:spPr bwMode="auto">
          <a:xfrm>
            <a:off x="9847868" y="2612707"/>
            <a:ext cx="474222" cy="474222"/>
          </a:xfrm>
          <a:custGeom>
            <a:avLst/>
            <a:gdLst>
              <a:gd name="T0" fmla="*/ 529 w 547"/>
              <a:gd name="T1" fmla="*/ 362 h 547"/>
              <a:gd name="T2" fmla="*/ 432 w 547"/>
              <a:gd name="T3" fmla="*/ 452 h 547"/>
              <a:gd name="T4" fmla="*/ 282 w 547"/>
              <a:gd name="T5" fmla="*/ 362 h 547"/>
              <a:gd name="T6" fmla="*/ 300 w 547"/>
              <a:gd name="T7" fmla="*/ 267 h 547"/>
              <a:gd name="T8" fmla="*/ 468 w 547"/>
              <a:gd name="T9" fmla="*/ 194 h 547"/>
              <a:gd name="T10" fmla="*/ 485 w 547"/>
              <a:gd name="T11" fmla="*/ 214 h 547"/>
              <a:gd name="T12" fmla="*/ 496 w 547"/>
              <a:gd name="T13" fmla="*/ 159 h 547"/>
              <a:gd name="T14" fmla="*/ 450 w 547"/>
              <a:gd name="T15" fmla="*/ 141 h 547"/>
              <a:gd name="T16" fmla="*/ 237 w 547"/>
              <a:gd name="T17" fmla="*/ 46 h 547"/>
              <a:gd name="T18" fmla="*/ 52 w 547"/>
              <a:gd name="T19" fmla="*/ 141 h 547"/>
              <a:gd name="T20" fmla="*/ 83 w 547"/>
              <a:gd name="T21" fmla="*/ 159 h 547"/>
              <a:gd name="T22" fmla="*/ 44 w 547"/>
              <a:gd name="T23" fmla="*/ 238 h 547"/>
              <a:gd name="T24" fmla="*/ 133 w 547"/>
              <a:gd name="T25" fmla="*/ 194 h 547"/>
              <a:gd name="T26" fmla="*/ 217 w 547"/>
              <a:gd name="T27" fmla="*/ 276 h 547"/>
              <a:gd name="T28" fmla="*/ 265 w 547"/>
              <a:gd name="T29" fmla="*/ 478 h 547"/>
              <a:gd name="T30" fmla="*/ 115 w 547"/>
              <a:gd name="T31" fmla="*/ 443 h 547"/>
              <a:gd name="T32" fmla="*/ 36 w 547"/>
              <a:gd name="T33" fmla="*/ 403 h 547"/>
              <a:gd name="T34" fmla="*/ 0 w 547"/>
              <a:gd name="T35" fmla="*/ 538 h 547"/>
              <a:gd name="T36" fmla="*/ 240 w 547"/>
              <a:gd name="T37" fmla="*/ 520 h 547"/>
              <a:gd name="T38" fmla="*/ 379 w 547"/>
              <a:gd name="T39" fmla="*/ 547 h 547"/>
              <a:gd name="T40" fmla="*/ 476 w 547"/>
              <a:gd name="T41" fmla="*/ 247 h 547"/>
              <a:gd name="T42" fmla="*/ 520 w 547"/>
              <a:gd name="T43" fmla="*/ 141 h 547"/>
              <a:gd name="T44" fmla="*/ 27 w 547"/>
              <a:gd name="T45" fmla="*/ 159 h 547"/>
              <a:gd name="T46" fmla="*/ 71 w 547"/>
              <a:gd name="T47" fmla="*/ 247 h 547"/>
              <a:gd name="T48" fmla="*/ 344 w 547"/>
              <a:gd name="T49" fmla="*/ 318 h 547"/>
              <a:gd name="T50" fmla="*/ 325 w 547"/>
              <a:gd name="T51" fmla="*/ 292 h 547"/>
              <a:gd name="T52" fmla="*/ 133 w 547"/>
              <a:gd name="T53" fmla="*/ 106 h 547"/>
              <a:gd name="T54" fmla="*/ 203 w 547"/>
              <a:gd name="T55" fmla="*/ 53 h 547"/>
              <a:gd name="T56" fmla="*/ 371 w 547"/>
              <a:gd name="T57" fmla="*/ 80 h 547"/>
              <a:gd name="T58" fmla="*/ 432 w 547"/>
              <a:gd name="T59" fmla="*/ 141 h 547"/>
              <a:gd name="T60" fmla="*/ 226 w 547"/>
              <a:gd name="T61" fmla="*/ 177 h 547"/>
              <a:gd name="T62" fmla="*/ 326 w 547"/>
              <a:gd name="T63" fmla="*/ 182 h 547"/>
              <a:gd name="T64" fmla="*/ 270 w 547"/>
              <a:gd name="T65" fmla="*/ 160 h 547"/>
              <a:gd name="T66" fmla="*/ 309 w 547"/>
              <a:gd name="T67" fmla="*/ 194 h 547"/>
              <a:gd name="T68" fmla="*/ 274 w 547"/>
              <a:gd name="T69" fmla="*/ 265 h 547"/>
              <a:gd name="T70" fmla="*/ 274 w 547"/>
              <a:gd name="T71" fmla="*/ 305 h 547"/>
              <a:gd name="T72" fmla="*/ 274 w 547"/>
              <a:gd name="T73" fmla="*/ 265 h 547"/>
              <a:gd name="T74" fmla="*/ 265 w 547"/>
              <a:gd name="T75" fmla="*/ 344 h 547"/>
              <a:gd name="T76" fmla="*/ 36 w 547"/>
              <a:gd name="T77" fmla="*/ 362 h 547"/>
              <a:gd name="T78" fmla="*/ 106 w 547"/>
              <a:gd name="T79" fmla="*/ 362 h 547"/>
              <a:gd name="T80" fmla="*/ 53 w 547"/>
              <a:gd name="T81" fmla="*/ 377 h 547"/>
              <a:gd name="T82" fmla="*/ 88 w 547"/>
              <a:gd name="T83" fmla="*/ 432 h 547"/>
              <a:gd name="T84" fmla="*/ 97 w 547"/>
              <a:gd name="T85" fmla="*/ 459 h 547"/>
              <a:gd name="T86" fmla="*/ 73 w 547"/>
              <a:gd name="T87" fmla="*/ 467 h 547"/>
              <a:gd name="T88" fmla="*/ 37 w 547"/>
              <a:gd name="T89" fmla="*/ 478 h 547"/>
              <a:gd name="T90" fmla="*/ 18 w 547"/>
              <a:gd name="T91" fmla="*/ 503 h 547"/>
              <a:gd name="T92" fmla="*/ 140 w 547"/>
              <a:gd name="T93" fmla="*/ 478 h 547"/>
              <a:gd name="T94" fmla="*/ 274 w 547"/>
              <a:gd name="T95" fmla="*/ 494 h 547"/>
              <a:gd name="T96" fmla="*/ 406 w 547"/>
              <a:gd name="T97" fmla="*/ 362 h 547"/>
              <a:gd name="T98" fmla="*/ 476 w 547"/>
              <a:gd name="T99" fmla="*/ 362 h 547"/>
              <a:gd name="T100" fmla="*/ 423 w 547"/>
              <a:gd name="T101" fmla="*/ 377 h 547"/>
              <a:gd name="T102" fmla="*/ 459 w 547"/>
              <a:gd name="T103" fmla="*/ 432 h 547"/>
              <a:gd name="T104" fmla="*/ 468 w 547"/>
              <a:gd name="T105" fmla="*/ 459 h 547"/>
              <a:gd name="T106" fmla="*/ 443 w 547"/>
              <a:gd name="T107" fmla="*/ 467 h 547"/>
              <a:gd name="T108" fmla="*/ 407 w 547"/>
              <a:gd name="T109" fmla="*/ 478 h 547"/>
              <a:gd name="T110" fmla="*/ 388 w 547"/>
              <a:gd name="T111" fmla="*/ 503 h 547"/>
              <a:gd name="T112" fmla="*/ 510 w 547"/>
              <a:gd name="T113" fmla="*/ 4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547">
                <a:moveTo>
                  <a:pt x="515" y="461"/>
                </a:moveTo>
                <a:cubicBezTo>
                  <a:pt x="485" y="452"/>
                  <a:pt x="485" y="452"/>
                  <a:pt x="485" y="452"/>
                </a:cubicBezTo>
                <a:cubicBezTo>
                  <a:pt x="485" y="443"/>
                  <a:pt x="485" y="443"/>
                  <a:pt x="485" y="443"/>
                </a:cubicBezTo>
                <a:cubicBezTo>
                  <a:pt x="499" y="435"/>
                  <a:pt x="509" y="420"/>
                  <a:pt x="511" y="403"/>
                </a:cubicBezTo>
                <a:cubicBezTo>
                  <a:pt x="523" y="392"/>
                  <a:pt x="529" y="377"/>
                  <a:pt x="529" y="362"/>
                </a:cubicBezTo>
                <a:cubicBezTo>
                  <a:pt x="529" y="328"/>
                  <a:pt x="498" y="300"/>
                  <a:pt x="459" y="300"/>
                </a:cubicBezTo>
                <a:cubicBezTo>
                  <a:pt x="420" y="300"/>
                  <a:pt x="388" y="328"/>
                  <a:pt x="388" y="362"/>
                </a:cubicBezTo>
                <a:cubicBezTo>
                  <a:pt x="388" y="377"/>
                  <a:pt x="395" y="392"/>
                  <a:pt x="406" y="403"/>
                </a:cubicBezTo>
                <a:cubicBezTo>
                  <a:pt x="408" y="420"/>
                  <a:pt x="418" y="435"/>
                  <a:pt x="432" y="443"/>
                </a:cubicBezTo>
                <a:cubicBezTo>
                  <a:pt x="432" y="452"/>
                  <a:pt x="432" y="452"/>
                  <a:pt x="432" y="452"/>
                </a:cubicBezTo>
                <a:cubicBezTo>
                  <a:pt x="403" y="461"/>
                  <a:pt x="403" y="461"/>
                  <a:pt x="403" y="461"/>
                </a:cubicBezTo>
                <a:cubicBezTo>
                  <a:pt x="384" y="466"/>
                  <a:pt x="371" y="483"/>
                  <a:pt x="371" y="503"/>
                </a:cubicBezTo>
                <a:cubicBezTo>
                  <a:pt x="308" y="503"/>
                  <a:pt x="308" y="503"/>
                  <a:pt x="308" y="503"/>
                </a:cubicBezTo>
                <a:cubicBezTo>
                  <a:pt x="304" y="491"/>
                  <a:pt x="295" y="481"/>
                  <a:pt x="282" y="478"/>
                </a:cubicBezTo>
                <a:cubicBezTo>
                  <a:pt x="282" y="362"/>
                  <a:pt x="282" y="362"/>
                  <a:pt x="282" y="362"/>
                </a:cubicBezTo>
                <a:cubicBezTo>
                  <a:pt x="353" y="362"/>
                  <a:pt x="353" y="362"/>
                  <a:pt x="353" y="362"/>
                </a:cubicBezTo>
                <a:cubicBezTo>
                  <a:pt x="358" y="362"/>
                  <a:pt x="362" y="358"/>
                  <a:pt x="362" y="353"/>
                </a:cubicBezTo>
                <a:cubicBezTo>
                  <a:pt x="362" y="318"/>
                  <a:pt x="362" y="318"/>
                  <a:pt x="362" y="318"/>
                </a:cubicBezTo>
                <a:cubicBezTo>
                  <a:pt x="362" y="298"/>
                  <a:pt x="349" y="281"/>
                  <a:pt x="330" y="276"/>
                </a:cubicBezTo>
                <a:cubicBezTo>
                  <a:pt x="300" y="267"/>
                  <a:pt x="300" y="267"/>
                  <a:pt x="300" y="267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14" y="249"/>
                  <a:pt x="324" y="235"/>
                  <a:pt x="326" y="218"/>
                </a:cubicBezTo>
                <a:cubicBezTo>
                  <a:pt x="333" y="211"/>
                  <a:pt x="338" y="203"/>
                  <a:pt x="341" y="194"/>
                </a:cubicBezTo>
                <a:cubicBezTo>
                  <a:pt x="397" y="194"/>
                  <a:pt x="397" y="194"/>
                  <a:pt x="397" y="194"/>
                </a:cubicBezTo>
                <a:cubicBezTo>
                  <a:pt x="468" y="194"/>
                  <a:pt x="468" y="194"/>
                  <a:pt x="468" y="194"/>
                </a:cubicBezTo>
                <a:cubicBezTo>
                  <a:pt x="468" y="214"/>
                  <a:pt x="468" y="214"/>
                  <a:pt x="468" y="214"/>
                </a:cubicBezTo>
                <a:cubicBezTo>
                  <a:pt x="457" y="217"/>
                  <a:pt x="450" y="227"/>
                  <a:pt x="450" y="238"/>
                </a:cubicBezTo>
                <a:cubicBezTo>
                  <a:pt x="450" y="253"/>
                  <a:pt x="462" y="265"/>
                  <a:pt x="476" y="265"/>
                </a:cubicBezTo>
                <a:cubicBezTo>
                  <a:pt x="491" y="265"/>
                  <a:pt x="503" y="253"/>
                  <a:pt x="503" y="238"/>
                </a:cubicBezTo>
                <a:cubicBezTo>
                  <a:pt x="503" y="227"/>
                  <a:pt x="495" y="217"/>
                  <a:pt x="485" y="214"/>
                </a:cubicBezTo>
                <a:cubicBezTo>
                  <a:pt x="485" y="186"/>
                  <a:pt x="485" y="186"/>
                  <a:pt x="485" y="186"/>
                </a:cubicBezTo>
                <a:cubicBezTo>
                  <a:pt x="485" y="181"/>
                  <a:pt x="481" y="177"/>
                  <a:pt x="47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41" y="172"/>
                  <a:pt x="444" y="166"/>
                  <a:pt x="447" y="159"/>
                </a:cubicBezTo>
                <a:cubicBezTo>
                  <a:pt x="496" y="159"/>
                  <a:pt x="496" y="159"/>
                  <a:pt x="496" y="159"/>
                </a:cubicBezTo>
                <a:cubicBezTo>
                  <a:pt x="499" y="169"/>
                  <a:pt x="509" y="177"/>
                  <a:pt x="520" y="177"/>
                </a:cubicBezTo>
                <a:cubicBezTo>
                  <a:pt x="535" y="177"/>
                  <a:pt x="547" y="165"/>
                  <a:pt x="547" y="150"/>
                </a:cubicBezTo>
                <a:cubicBezTo>
                  <a:pt x="547" y="136"/>
                  <a:pt x="535" y="124"/>
                  <a:pt x="520" y="124"/>
                </a:cubicBezTo>
                <a:cubicBezTo>
                  <a:pt x="509" y="124"/>
                  <a:pt x="499" y="131"/>
                  <a:pt x="496" y="141"/>
                </a:cubicBezTo>
                <a:cubicBezTo>
                  <a:pt x="450" y="141"/>
                  <a:pt x="450" y="141"/>
                  <a:pt x="450" y="141"/>
                </a:cubicBezTo>
                <a:cubicBezTo>
                  <a:pt x="450" y="112"/>
                  <a:pt x="426" y="89"/>
                  <a:pt x="397" y="89"/>
                </a:cubicBezTo>
                <a:cubicBezTo>
                  <a:pt x="394" y="89"/>
                  <a:pt x="391" y="89"/>
                  <a:pt x="388" y="89"/>
                </a:cubicBezTo>
                <a:cubicBezTo>
                  <a:pt x="388" y="86"/>
                  <a:pt x="388" y="83"/>
                  <a:pt x="388" y="80"/>
                </a:cubicBezTo>
                <a:cubicBezTo>
                  <a:pt x="388" y="36"/>
                  <a:pt x="353" y="0"/>
                  <a:pt x="309" y="0"/>
                </a:cubicBezTo>
                <a:cubicBezTo>
                  <a:pt x="278" y="0"/>
                  <a:pt x="250" y="19"/>
                  <a:pt x="237" y="46"/>
                </a:cubicBezTo>
                <a:cubicBezTo>
                  <a:pt x="227" y="39"/>
                  <a:pt x="215" y="36"/>
                  <a:pt x="203" y="36"/>
                </a:cubicBezTo>
                <a:cubicBezTo>
                  <a:pt x="172" y="36"/>
                  <a:pt x="146" y="59"/>
                  <a:pt x="142" y="89"/>
                </a:cubicBezTo>
                <a:cubicBezTo>
                  <a:pt x="139" y="89"/>
                  <a:pt x="136" y="89"/>
                  <a:pt x="133" y="89"/>
                </a:cubicBezTo>
                <a:cubicBezTo>
                  <a:pt x="103" y="89"/>
                  <a:pt x="80" y="112"/>
                  <a:pt x="80" y="141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48" y="131"/>
                  <a:pt x="38" y="124"/>
                  <a:pt x="27" y="124"/>
                </a:cubicBezTo>
                <a:cubicBezTo>
                  <a:pt x="12" y="124"/>
                  <a:pt x="0" y="136"/>
                  <a:pt x="0" y="150"/>
                </a:cubicBezTo>
                <a:cubicBezTo>
                  <a:pt x="0" y="165"/>
                  <a:pt x="12" y="177"/>
                  <a:pt x="27" y="177"/>
                </a:cubicBezTo>
                <a:cubicBezTo>
                  <a:pt x="38" y="177"/>
                  <a:pt x="48" y="169"/>
                  <a:pt x="52" y="159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5" y="166"/>
                  <a:pt x="89" y="172"/>
                  <a:pt x="93" y="177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66" y="177"/>
                  <a:pt x="62" y="181"/>
                  <a:pt x="62" y="186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52" y="217"/>
                  <a:pt x="44" y="227"/>
                  <a:pt x="44" y="238"/>
                </a:cubicBezTo>
                <a:cubicBezTo>
                  <a:pt x="44" y="253"/>
                  <a:pt x="56" y="265"/>
                  <a:pt x="71" y="265"/>
                </a:cubicBezTo>
                <a:cubicBezTo>
                  <a:pt x="85" y="265"/>
                  <a:pt x="97" y="253"/>
                  <a:pt x="97" y="238"/>
                </a:cubicBezTo>
                <a:cubicBezTo>
                  <a:pt x="97" y="227"/>
                  <a:pt x="90" y="217"/>
                  <a:pt x="80" y="214"/>
                </a:cubicBezTo>
                <a:cubicBezTo>
                  <a:pt x="80" y="194"/>
                  <a:pt x="80" y="194"/>
                  <a:pt x="80" y="194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206" y="194"/>
                  <a:pt x="206" y="194"/>
                  <a:pt x="206" y="194"/>
                </a:cubicBezTo>
                <a:cubicBezTo>
                  <a:pt x="209" y="203"/>
                  <a:pt x="214" y="211"/>
                  <a:pt x="221" y="218"/>
                </a:cubicBezTo>
                <a:cubicBezTo>
                  <a:pt x="223" y="235"/>
                  <a:pt x="233" y="249"/>
                  <a:pt x="247" y="258"/>
                </a:cubicBezTo>
                <a:cubicBezTo>
                  <a:pt x="247" y="267"/>
                  <a:pt x="247" y="267"/>
                  <a:pt x="247" y="267"/>
                </a:cubicBezTo>
                <a:cubicBezTo>
                  <a:pt x="217" y="276"/>
                  <a:pt x="217" y="276"/>
                  <a:pt x="217" y="276"/>
                </a:cubicBezTo>
                <a:cubicBezTo>
                  <a:pt x="199" y="281"/>
                  <a:pt x="185" y="298"/>
                  <a:pt x="185" y="318"/>
                </a:cubicBezTo>
                <a:cubicBezTo>
                  <a:pt x="185" y="353"/>
                  <a:pt x="185" y="353"/>
                  <a:pt x="185" y="353"/>
                </a:cubicBezTo>
                <a:cubicBezTo>
                  <a:pt x="185" y="358"/>
                  <a:pt x="189" y="362"/>
                  <a:pt x="19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478"/>
                  <a:pt x="265" y="478"/>
                  <a:pt x="265" y="478"/>
                </a:cubicBezTo>
                <a:cubicBezTo>
                  <a:pt x="252" y="481"/>
                  <a:pt x="243" y="491"/>
                  <a:pt x="240" y="503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77" y="483"/>
                  <a:pt x="163" y="466"/>
                  <a:pt x="145" y="461"/>
                </a:cubicBezTo>
                <a:cubicBezTo>
                  <a:pt x="115" y="452"/>
                  <a:pt x="115" y="452"/>
                  <a:pt x="115" y="452"/>
                </a:cubicBezTo>
                <a:cubicBezTo>
                  <a:pt x="115" y="443"/>
                  <a:pt x="115" y="443"/>
                  <a:pt x="115" y="443"/>
                </a:cubicBezTo>
                <a:cubicBezTo>
                  <a:pt x="129" y="435"/>
                  <a:pt x="139" y="420"/>
                  <a:pt x="141" y="403"/>
                </a:cubicBezTo>
                <a:cubicBezTo>
                  <a:pt x="153" y="392"/>
                  <a:pt x="159" y="377"/>
                  <a:pt x="159" y="362"/>
                </a:cubicBezTo>
                <a:cubicBezTo>
                  <a:pt x="159" y="328"/>
                  <a:pt x="127" y="300"/>
                  <a:pt x="88" y="300"/>
                </a:cubicBezTo>
                <a:cubicBezTo>
                  <a:pt x="50" y="300"/>
                  <a:pt x="18" y="328"/>
                  <a:pt x="18" y="362"/>
                </a:cubicBezTo>
                <a:cubicBezTo>
                  <a:pt x="18" y="377"/>
                  <a:pt x="24" y="392"/>
                  <a:pt x="36" y="403"/>
                </a:cubicBezTo>
                <a:cubicBezTo>
                  <a:pt x="38" y="420"/>
                  <a:pt x="48" y="435"/>
                  <a:pt x="62" y="443"/>
                </a:cubicBezTo>
                <a:cubicBezTo>
                  <a:pt x="62" y="452"/>
                  <a:pt x="62" y="452"/>
                  <a:pt x="62" y="452"/>
                </a:cubicBezTo>
                <a:cubicBezTo>
                  <a:pt x="32" y="461"/>
                  <a:pt x="32" y="461"/>
                  <a:pt x="32" y="461"/>
                </a:cubicBezTo>
                <a:cubicBezTo>
                  <a:pt x="13" y="466"/>
                  <a:pt x="0" y="483"/>
                  <a:pt x="0" y="503"/>
                </a:cubicBezTo>
                <a:cubicBezTo>
                  <a:pt x="0" y="538"/>
                  <a:pt x="0" y="538"/>
                  <a:pt x="0" y="538"/>
                </a:cubicBezTo>
                <a:cubicBezTo>
                  <a:pt x="0" y="543"/>
                  <a:pt x="4" y="547"/>
                  <a:pt x="9" y="547"/>
                </a:cubicBezTo>
                <a:cubicBezTo>
                  <a:pt x="168" y="547"/>
                  <a:pt x="168" y="547"/>
                  <a:pt x="168" y="547"/>
                </a:cubicBezTo>
                <a:cubicBezTo>
                  <a:pt x="173" y="547"/>
                  <a:pt x="177" y="543"/>
                  <a:pt x="177" y="538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240" y="520"/>
                  <a:pt x="240" y="520"/>
                  <a:pt x="240" y="520"/>
                </a:cubicBezTo>
                <a:cubicBezTo>
                  <a:pt x="244" y="536"/>
                  <a:pt x="257" y="547"/>
                  <a:pt x="274" y="547"/>
                </a:cubicBezTo>
                <a:cubicBezTo>
                  <a:pt x="290" y="547"/>
                  <a:pt x="304" y="536"/>
                  <a:pt x="308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38"/>
                  <a:pt x="371" y="538"/>
                  <a:pt x="371" y="538"/>
                </a:cubicBezTo>
                <a:cubicBezTo>
                  <a:pt x="371" y="543"/>
                  <a:pt x="375" y="547"/>
                  <a:pt x="379" y="547"/>
                </a:cubicBezTo>
                <a:cubicBezTo>
                  <a:pt x="538" y="547"/>
                  <a:pt x="538" y="547"/>
                  <a:pt x="538" y="547"/>
                </a:cubicBezTo>
                <a:cubicBezTo>
                  <a:pt x="543" y="547"/>
                  <a:pt x="547" y="543"/>
                  <a:pt x="547" y="538"/>
                </a:cubicBezTo>
                <a:cubicBezTo>
                  <a:pt x="547" y="503"/>
                  <a:pt x="547" y="503"/>
                  <a:pt x="547" y="503"/>
                </a:cubicBezTo>
                <a:cubicBezTo>
                  <a:pt x="547" y="483"/>
                  <a:pt x="534" y="466"/>
                  <a:pt x="515" y="461"/>
                </a:cubicBezTo>
                <a:close/>
                <a:moveTo>
                  <a:pt x="476" y="247"/>
                </a:moveTo>
                <a:cubicBezTo>
                  <a:pt x="471" y="247"/>
                  <a:pt x="468" y="243"/>
                  <a:pt x="468" y="238"/>
                </a:cubicBezTo>
                <a:cubicBezTo>
                  <a:pt x="468" y="234"/>
                  <a:pt x="471" y="230"/>
                  <a:pt x="476" y="230"/>
                </a:cubicBezTo>
                <a:cubicBezTo>
                  <a:pt x="481" y="230"/>
                  <a:pt x="485" y="234"/>
                  <a:pt x="485" y="238"/>
                </a:cubicBezTo>
                <a:cubicBezTo>
                  <a:pt x="485" y="243"/>
                  <a:pt x="481" y="247"/>
                  <a:pt x="476" y="247"/>
                </a:cubicBezTo>
                <a:close/>
                <a:moveTo>
                  <a:pt x="520" y="141"/>
                </a:moveTo>
                <a:cubicBezTo>
                  <a:pt x="525" y="141"/>
                  <a:pt x="529" y="145"/>
                  <a:pt x="529" y="150"/>
                </a:cubicBezTo>
                <a:cubicBezTo>
                  <a:pt x="529" y="155"/>
                  <a:pt x="525" y="159"/>
                  <a:pt x="520" y="159"/>
                </a:cubicBezTo>
                <a:cubicBezTo>
                  <a:pt x="516" y="159"/>
                  <a:pt x="512" y="155"/>
                  <a:pt x="512" y="150"/>
                </a:cubicBezTo>
                <a:cubicBezTo>
                  <a:pt x="512" y="145"/>
                  <a:pt x="516" y="141"/>
                  <a:pt x="520" y="141"/>
                </a:cubicBezTo>
                <a:close/>
                <a:moveTo>
                  <a:pt x="27" y="159"/>
                </a:moveTo>
                <a:cubicBezTo>
                  <a:pt x="22" y="159"/>
                  <a:pt x="18" y="155"/>
                  <a:pt x="18" y="150"/>
                </a:cubicBezTo>
                <a:cubicBezTo>
                  <a:pt x="18" y="145"/>
                  <a:pt x="22" y="141"/>
                  <a:pt x="27" y="141"/>
                </a:cubicBezTo>
                <a:cubicBezTo>
                  <a:pt x="32" y="141"/>
                  <a:pt x="36" y="145"/>
                  <a:pt x="36" y="150"/>
                </a:cubicBezTo>
                <a:cubicBezTo>
                  <a:pt x="36" y="155"/>
                  <a:pt x="32" y="159"/>
                  <a:pt x="27" y="159"/>
                </a:cubicBezTo>
                <a:close/>
                <a:moveTo>
                  <a:pt x="71" y="247"/>
                </a:moveTo>
                <a:cubicBezTo>
                  <a:pt x="66" y="247"/>
                  <a:pt x="62" y="243"/>
                  <a:pt x="62" y="238"/>
                </a:cubicBezTo>
                <a:cubicBezTo>
                  <a:pt x="62" y="234"/>
                  <a:pt x="66" y="230"/>
                  <a:pt x="71" y="230"/>
                </a:cubicBezTo>
                <a:cubicBezTo>
                  <a:pt x="76" y="230"/>
                  <a:pt x="80" y="234"/>
                  <a:pt x="80" y="238"/>
                </a:cubicBezTo>
                <a:cubicBezTo>
                  <a:pt x="80" y="243"/>
                  <a:pt x="76" y="247"/>
                  <a:pt x="71" y="247"/>
                </a:cubicBezTo>
                <a:close/>
                <a:moveTo>
                  <a:pt x="344" y="318"/>
                </a:moveTo>
                <a:cubicBezTo>
                  <a:pt x="344" y="344"/>
                  <a:pt x="344" y="344"/>
                  <a:pt x="344" y="344"/>
                </a:cubicBezTo>
                <a:cubicBezTo>
                  <a:pt x="282" y="344"/>
                  <a:pt x="282" y="344"/>
                  <a:pt x="282" y="344"/>
                </a:cubicBezTo>
                <a:cubicBezTo>
                  <a:pt x="282" y="321"/>
                  <a:pt x="282" y="321"/>
                  <a:pt x="282" y="321"/>
                </a:cubicBezTo>
                <a:cubicBezTo>
                  <a:pt x="314" y="289"/>
                  <a:pt x="314" y="289"/>
                  <a:pt x="314" y="289"/>
                </a:cubicBezTo>
                <a:cubicBezTo>
                  <a:pt x="325" y="292"/>
                  <a:pt x="325" y="292"/>
                  <a:pt x="325" y="292"/>
                </a:cubicBezTo>
                <a:cubicBezTo>
                  <a:pt x="336" y="296"/>
                  <a:pt x="344" y="306"/>
                  <a:pt x="344" y="318"/>
                </a:cubicBezTo>
                <a:close/>
                <a:moveTo>
                  <a:pt x="203" y="177"/>
                </a:moveTo>
                <a:cubicBezTo>
                  <a:pt x="133" y="177"/>
                  <a:pt x="133" y="177"/>
                  <a:pt x="133" y="177"/>
                </a:cubicBezTo>
                <a:cubicBezTo>
                  <a:pt x="113" y="177"/>
                  <a:pt x="97" y="161"/>
                  <a:pt x="97" y="141"/>
                </a:cubicBezTo>
                <a:cubicBezTo>
                  <a:pt x="97" y="122"/>
                  <a:pt x="113" y="106"/>
                  <a:pt x="133" y="106"/>
                </a:cubicBezTo>
                <a:cubicBezTo>
                  <a:pt x="137" y="106"/>
                  <a:pt x="142" y="107"/>
                  <a:pt x="147" y="109"/>
                </a:cubicBezTo>
                <a:cubicBezTo>
                  <a:pt x="150" y="111"/>
                  <a:pt x="153" y="110"/>
                  <a:pt x="155" y="108"/>
                </a:cubicBezTo>
                <a:cubicBezTo>
                  <a:pt x="158" y="106"/>
                  <a:pt x="159" y="103"/>
                  <a:pt x="159" y="100"/>
                </a:cubicBezTo>
                <a:cubicBezTo>
                  <a:pt x="159" y="99"/>
                  <a:pt x="159" y="98"/>
                  <a:pt x="159" y="97"/>
                </a:cubicBezTo>
                <a:cubicBezTo>
                  <a:pt x="159" y="73"/>
                  <a:pt x="179" y="53"/>
                  <a:pt x="203" y="53"/>
                </a:cubicBezTo>
                <a:cubicBezTo>
                  <a:pt x="215" y="53"/>
                  <a:pt x="226" y="58"/>
                  <a:pt x="235" y="67"/>
                </a:cubicBezTo>
                <a:cubicBezTo>
                  <a:pt x="237" y="69"/>
                  <a:pt x="240" y="70"/>
                  <a:pt x="243" y="69"/>
                </a:cubicBezTo>
                <a:cubicBezTo>
                  <a:pt x="246" y="68"/>
                  <a:pt x="249" y="66"/>
                  <a:pt x="250" y="63"/>
                </a:cubicBezTo>
                <a:cubicBezTo>
                  <a:pt x="257" y="37"/>
                  <a:pt x="281" y="18"/>
                  <a:pt x="309" y="18"/>
                </a:cubicBezTo>
                <a:cubicBezTo>
                  <a:pt x="343" y="18"/>
                  <a:pt x="371" y="46"/>
                  <a:pt x="371" y="80"/>
                </a:cubicBezTo>
                <a:cubicBezTo>
                  <a:pt x="371" y="87"/>
                  <a:pt x="369" y="94"/>
                  <a:pt x="367" y="100"/>
                </a:cubicBezTo>
                <a:cubicBezTo>
                  <a:pt x="366" y="104"/>
                  <a:pt x="367" y="108"/>
                  <a:pt x="370" y="110"/>
                </a:cubicBezTo>
                <a:cubicBezTo>
                  <a:pt x="372" y="112"/>
                  <a:pt x="376" y="113"/>
                  <a:pt x="380" y="111"/>
                </a:cubicBezTo>
                <a:cubicBezTo>
                  <a:pt x="385" y="108"/>
                  <a:pt x="391" y="106"/>
                  <a:pt x="397" y="106"/>
                </a:cubicBezTo>
                <a:cubicBezTo>
                  <a:pt x="416" y="106"/>
                  <a:pt x="432" y="122"/>
                  <a:pt x="432" y="141"/>
                </a:cubicBezTo>
                <a:cubicBezTo>
                  <a:pt x="432" y="161"/>
                  <a:pt x="416" y="177"/>
                  <a:pt x="397" y="177"/>
                </a:cubicBezTo>
                <a:cubicBezTo>
                  <a:pt x="344" y="177"/>
                  <a:pt x="344" y="177"/>
                  <a:pt x="344" y="177"/>
                </a:cubicBezTo>
                <a:cubicBezTo>
                  <a:pt x="344" y="143"/>
                  <a:pt x="312" y="115"/>
                  <a:pt x="274" y="115"/>
                </a:cubicBezTo>
                <a:cubicBezTo>
                  <a:pt x="235" y="115"/>
                  <a:pt x="203" y="143"/>
                  <a:pt x="203" y="177"/>
                </a:cubicBezTo>
                <a:close/>
                <a:moveTo>
                  <a:pt x="226" y="177"/>
                </a:moveTo>
                <a:cubicBezTo>
                  <a:pt x="224" y="178"/>
                  <a:pt x="222" y="180"/>
                  <a:pt x="221" y="182"/>
                </a:cubicBezTo>
                <a:cubicBezTo>
                  <a:pt x="221" y="180"/>
                  <a:pt x="221" y="179"/>
                  <a:pt x="221" y="177"/>
                </a:cubicBezTo>
                <a:cubicBezTo>
                  <a:pt x="221" y="152"/>
                  <a:pt x="244" y="133"/>
                  <a:pt x="274" y="133"/>
                </a:cubicBezTo>
                <a:cubicBezTo>
                  <a:pt x="303" y="133"/>
                  <a:pt x="326" y="152"/>
                  <a:pt x="326" y="177"/>
                </a:cubicBezTo>
                <a:cubicBezTo>
                  <a:pt x="326" y="179"/>
                  <a:pt x="326" y="180"/>
                  <a:pt x="326" y="182"/>
                </a:cubicBezTo>
                <a:cubicBezTo>
                  <a:pt x="325" y="179"/>
                  <a:pt x="321" y="177"/>
                  <a:pt x="318" y="177"/>
                </a:cubicBezTo>
                <a:cubicBezTo>
                  <a:pt x="291" y="177"/>
                  <a:pt x="291" y="177"/>
                  <a:pt x="291" y="177"/>
                </a:cubicBezTo>
                <a:cubicBezTo>
                  <a:pt x="286" y="177"/>
                  <a:pt x="282" y="173"/>
                  <a:pt x="282" y="168"/>
                </a:cubicBezTo>
                <a:cubicBezTo>
                  <a:pt x="282" y="165"/>
                  <a:pt x="281" y="162"/>
                  <a:pt x="279" y="161"/>
                </a:cubicBezTo>
                <a:cubicBezTo>
                  <a:pt x="276" y="159"/>
                  <a:pt x="273" y="159"/>
                  <a:pt x="270" y="160"/>
                </a:cubicBezTo>
                <a:lnTo>
                  <a:pt x="226" y="177"/>
                </a:lnTo>
                <a:close/>
                <a:moveTo>
                  <a:pt x="238" y="191"/>
                </a:moveTo>
                <a:cubicBezTo>
                  <a:pt x="268" y="180"/>
                  <a:pt x="268" y="180"/>
                  <a:pt x="268" y="180"/>
                </a:cubicBezTo>
                <a:cubicBezTo>
                  <a:pt x="272" y="188"/>
                  <a:pt x="281" y="194"/>
                  <a:pt x="291" y="194"/>
                </a:cubicBezTo>
                <a:cubicBezTo>
                  <a:pt x="309" y="194"/>
                  <a:pt x="309" y="194"/>
                  <a:pt x="309" y="194"/>
                </a:cubicBezTo>
                <a:cubicBezTo>
                  <a:pt x="309" y="212"/>
                  <a:pt x="309" y="212"/>
                  <a:pt x="309" y="212"/>
                </a:cubicBezTo>
                <a:cubicBezTo>
                  <a:pt x="309" y="231"/>
                  <a:pt x="293" y="247"/>
                  <a:pt x="274" y="247"/>
                </a:cubicBezTo>
                <a:cubicBezTo>
                  <a:pt x="254" y="247"/>
                  <a:pt x="238" y="231"/>
                  <a:pt x="238" y="212"/>
                </a:cubicBezTo>
                <a:lnTo>
                  <a:pt x="238" y="191"/>
                </a:lnTo>
                <a:close/>
                <a:moveTo>
                  <a:pt x="274" y="265"/>
                </a:moveTo>
                <a:cubicBezTo>
                  <a:pt x="277" y="265"/>
                  <a:pt x="280" y="265"/>
                  <a:pt x="282" y="264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282" y="278"/>
                  <a:pt x="285" y="281"/>
                  <a:pt x="289" y="282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62" y="281"/>
                  <a:pt x="265" y="278"/>
                  <a:pt x="265" y="27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8" y="265"/>
                  <a:pt x="271" y="265"/>
                  <a:pt x="274" y="265"/>
                </a:cubicBezTo>
                <a:close/>
                <a:moveTo>
                  <a:pt x="203" y="318"/>
                </a:moveTo>
                <a:cubicBezTo>
                  <a:pt x="203" y="306"/>
                  <a:pt x="211" y="296"/>
                  <a:pt x="222" y="292"/>
                </a:cubicBezTo>
                <a:cubicBezTo>
                  <a:pt x="233" y="289"/>
                  <a:pt x="233" y="289"/>
                  <a:pt x="233" y="289"/>
                </a:cubicBezTo>
                <a:cubicBezTo>
                  <a:pt x="265" y="321"/>
                  <a:pt x="265" y="321"/>
                  <a:pt x="265" y="321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03" y="344"/>
                  <a:pt x="203" y="344"/>
                  <a:pt x="203" y="344"/>
                </a:cubicBezTo>
                <a:lnTo>
                  <a:pt x="203" y="318"/>
                </a:lnTo>
                <a:close/>
                <a:moveTo>
                  <a:pt x="41" y="362"/>
                </a:moveTo>
                <a:cubicBezTo>
                  <a:pt x="39" y="363"/>
                  <a:pt x="37" y="365"/>
                  <a:pt x="36" y="367"/>
                </a:cubicBezTo>
                <a:cubicBezTo>
                  <a:pt x="36" y="366"/>
                  <a:pt x="36" y="364"/>
                  <a:pt x="36" y="362"/>
                </a:cubicBezTo>
                <a:cubicBezTo>
                  <a:pt x="36" y="338"/>
                  <a:pt x="59" y="318"/>
                  <a:pt x="88" y="318"/>
                </a:cubicBezTo>
                <a:cubicBezTo>
                  <a:pt x="118" y="318"/>
                  <a:pt x="141" y="338"/>
                  <a:pt x="141" y="362"/>
                </a:cubicBezTo>
                <a:cubicBezTo>
                  <a:pt x="141" y="364"/>
                  <a:pt x="141" y="366"/>
                  <a:pt x="141" y="367"/>
                </a:cubicBezTo>
                <a:cubicBezTo>
                  <a:pt x="139" y="364"/>
                  <a:pt x="136" y="362"/>
                  <a:pt x="133" y="362"/>
                </a:cubicBezTo>
                <a:cubicBezTo>
                  <a:pt x="106" y="362"/>
                  <a:pt x="106" y="362"/>
                  <a:pt x="106" y="362"/>
                </a:cubicBezTo>
                <a:cubicBezTo>
                  <a:pt x="101" y="362"/>
                  <a:pt x="97" y="358"/>
                  <a:pt x="97" y="353"/>
                </a:cubicBezTo>
                <a:cubicBezTo>
                  <a:pt x="97" y="350"/>
                  <a:pt x="96" y="347"/>
                  <a:pt x="93" y="346"/>
                </a:cubicBezTo>
                <a:cubicBezTo>
                  <a:pt x="91" y="344"/>
                  <a:pt x="88" y="344"/>
                  <a:pt x="85" y="345"/>
                </a:cubicBezTo>
                <a:lnTo>
                  <a:pt x="41" y="362"/>
                </a:lnTo>
                <a:close/>
                <a:moveTo>
                  <a:pt x="53" y="377"/>
                </a:moveTo>
                <a:cubicBezTo>
                  <a:pt x="82" y="365"/>
                  <a:pt x="82" y="365"/>
                  <a:pt x="82" y="365"/>
                </a:cubicBezTo>
                <a:cubicBezTo>
                  <a:pt x="87" y="374"/>
                  <a:pt x="96" y="379"/>
                  <a:pt x="106" y="379"/>
                </a:cubicBezTo>
                <a:cubicBezTo>
                  <a:pt x="124" y="379"/>
                  <a:pt x="124" y="379"/>
                  <a:pt x="124" y="379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4" y="417"/>
                  <a:pt x="108" y="432"/>
                  <a:pt x="88" y="432"/>
                </a:cubicBezTo>
                <a:cubicBezTo>
                  <a:pt x="69" y="432"/>
                  <a:pt x="53" y="417"/>
                  <a:pt x="53" y="397"/>
                </a:cubicBezTo>
                <a:lnTo>
                  <a:pt x="53" y="377"/>
                </a:lnTo>
                <a:close/>
                <a:moveTo>
                  <a:pt x="88" y="450"/>
                </a:moveTo>
                <a:cubicBezTo>
                  <a:pt x="91" y="450"/>
                  <a:pt x="94" y="450"/>
                  <a:pt x="97" y="449"/>
                </a:cubicBezTo>
                <a:cubicBezTo>
                  <a:pt x="97" y="459"/>
                  <a:pt x="97" y="459"/>
                  <a:pt x="97" y="459"/>
                </a:cubicBezTo>
                <a:cubicBezTo>
                  <a:pt x="97" y="463"/>
                  <a:pt x="100" y="466"/>
                  <a:pt x="104" y="467"/>
                </a:cubicBezTo>
                <a:cubicBezTo>
                  <a:pt x="110" y="469"/>
                  <a:pt x="110" y="469"/>
                  <a:pt x="110" y="469"/>
                </a:cubicBezTo>
                <a:cubicBezTo>
                  <a:pt x="88" y="490"/>
                  <a:pt x="88" y="490"/>
                  <a:pt x="88" y="490"/>
                </a:cubicBezTo>
                <a:cubicBezTo>
                  <a:pt x="67" y="469"/>
                  <a:pt x="67" y="469"/>
                  <a:pt x="67" y="469"/>
                </a:cubicBezTo>
                <a:cubicBezTo>
                  <a:pt x="73" y="467"/>
                  <a:pt x="73" y="467"/>
                  <a:pt x="73" y="467"/>
                </a:cubicBezTo>
                <a:cubicBezTo>
                  <a:pt x="77" y="466"/>
                  <a:pt x="80" y="463"/>
                  <a:pt x="80" y="459"/>
                </a:cubicBezTo>
                <a:cubicBezTo>
                  <a:pt x="80" y="449"/>
                  <a:pt x="80" y="449"/>
                  <a:pt x="80" y="449"/>
                </a:cubicBezTo>
                <a:cubicBezTo>
                  <a:pt x="83" y="450"/>
                  <a:pt x="85" y="450"/>
                  <a:pt x="88" y="450"/>
                </a:cubicBezTo>
                <a:close/>
                <a:moveTo>
                  <a:pt x="18" y="503"/>
                </a:moveTo>
                <a:cubicBezTo>
                  <a:pt x="18" y="491"/>
                  <a:pt x="26" y="481"/>
                  <a:pt x="37" y="478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80" y="507"/>
                  <a:pt x="80" y="507"/>
                  <a:pt x="80" y="507"/>
                </a:cubicBezTo>
                <a:cubicBezTo>
                  <a:pt x="80" y="529"/>
                  <a:pt x="80" y="529"/>
                  <a:pt x="80" y="529"/>
                </a:cubicBezTo>
                <a:cubicBezTo>
                  <a:pt x="18" y="529"/>
                  <a:pt x="18" y="529"/>
                  <a:pt x="18" y="529"/>
                </a:cubicBezTo>
                <a:lnTo>
                  <a:pt x="18" y="503"/>
                </a:lnTo>
                <a:close/>
                <a:moveTo>
                  <a:pt x="159" y="529"/>
                </a:moveTo>
                <a:cubicBezTo>
                  <a:pt x="97" y="529"/>
                  <a:pt x="97" y="529"/>
                  <a:pt x="97" y="529"/>
                </a:cubicBezTo>
                <a:cubicBezTo>
                  <a:pt x="97" y="507"/>
                  <a:pt x="97" y="507"/>
                  <a:pt x="97" y="507"/>
                </a:cubicBezTo>
                <a:cubicBezTo>
                  <a:pt x="129" y="475"/>
                  <a:pt x="129" y="475"/>
                  <a:pt x="129" y="475"/>
                </a:cubicBezTo>
                <a:cubicBezTo>
                  <a:pt x="140" y="478"/>
                  <a:pt x="140" y="478"/>
                  <a:pt x="140" y="478"/>
                </a:cubicBezTo>
                <a:cubicBezTo>
                  <a:pt x="151" y="481"/>
                  <a:pt x="159" y="491"/>
                  <a:pt x="159" y="503"/>
                </a:cubicBezTo>
                <a:lnTo>
                  <a:pt x="159" y="529"/>
                </a:lnTo>
                <a:close/>
                <a:moveTo>
                  <a:pt x="274" y="529"/>
                </a:moveTo>
                <a:cubicBezTo>
                  <a:pt x="264" y="529"/>
                  <a:pt x="256" y="521"/>
                  <a:pt x="256" y="512"/>
                </a:cubicBezTo>
                <a:cubicBezTo>
                  <a:pt x="256" y="502"/>
                  <a:pt x="264" y="494"/>
                  <a:pt x="274" y="494"/>
                </a:cubicBezTo>
                <a:cubicBezTo>
                  <a:pt x="283" y="494"/>
                  <a:pt x="291" y="502"/>
                  <a:pt x="291" y="512"/>
                </a:cubicBezTo>
                <a:cubicBezTo>
                  <a:pt x="291" y="521"/>
                  <a:pt x="283" y="529"/>
                  <a:pt x="274" y="529"/>
                </a:cubicBezTo>
                <a:close/>
                <a:moveTo>
                  <a:pt x="411" y="362"/>
                </a:moveTo>
                <a:cubicBezTo>
                  <a:pt x="409" y="363"/>
                  <a:pt x="407" y="365"/>
                  <a:pt x="406" y="367"/>
                </a:cubicBezTo>
                <a:cubicBezTo>
                  <a:pt x="406" y="366"/>
                  <a:pt x="406" y="364"/>
                  <a:pt x="406" y="362"/>
                </a:cubicBezTo>
                <a:cubicBezTo>
                  <a:pt x="406" y="338"/>
                  <a:pt x="430" y="318"/>
                  <a:pt x="459" y="318"/>
                </a:cubicBezTo>
                <a:cubicBezTo>
                  <a:pt x="488" y="318"/>
                  <a:pt x="512" y="338"/>
                  <a:pt x="512" y="362"/>
                </a:cubicBezTo>
                <a:cubicBezTo>
                  <a:pt x="512" y="364"/>
                  <a:pt x="511" y="366"/>
                  <a:pt x="511" y="367"/>
                </a:cubicBezTo>
                <a:cubicBezTo>
                  <a:pt x="510" y="364"/>
                  <a:pt x="507" y="362"/>
                  <a:pt x="503" y="362"/>
                </a:cubicBezTo>
                <a:cubicBezTo>
                  <a:pt x="476" y="362"/>
                  <a:pt x="476" y="362"/>
                  <a:pt x="476" y="362"/>
                </a:cubicBezTo>
                <a:cubicBezTo>
                  <a:pt x="471" y="362"/>
                  <a:pt x="468" y="358"/>
                  <a:pt x="468" y="353"/>
                </a:cubicBezTo>
                <a:cubicBezTo>
                  <a:pt x="468" y="350"/>
                  <a:pt x="466" y="347"/>
                  <a:pt x="464" y="346"/>
                </a:cubicBezTo>
                <a:cubicBezTo>
                  <a:pt x="461" y="344"/>
                  <a:pt x="458" y="344"/>
                  <a:pt x="455" y="345"/>
                </a:cubicBezTo>
                <a:lnTo>
                  <a:pt x="411" y="362"/>
                </a:lnTo>
                <a:close/>
                <a:moveTo>
                  <a:pt x="423" y="377"/>
                </a:moveTo>
                <a:cubicBezTo>
                  <a:pt x="453" y="365"/>
                  <a:pt x="453" y="365"/>
                  <a:pt x="453" y="365"/>
                </a:cubicBezTo>
                <a:cubicBezTo>
                  <a:pt x="457" y="374"/>
                  <a:pt x="466" y="379"/>
                  <a:pt x="476" y="379"/>
                </a:cubicBezTo>
                <a:cubicBezTo>
                  <a:pt x="494" y="379"/>
                  <a:pt x="494" y="379"/>
                  <a:pt x="494" y="379"/>
                </a:cubicBezTo>
                <a:cubicBezTo>
                  <a:pt x="494" y="397"/>
                  <a:pt x="494" y="397"/>
                  <a:pt x="494" y="397"/>
                </a:cubicBezTo>
                <a:cubicBezTo>
                  <a:pt x="494" y="417"/>
                  <a:pt x="478" y="432"/>
                  <a:pt x="459" y="432"/>
                </a:cubicBezTo>
                <a:cubicBezTo>
                  <a:pt x="439" y="432"/>
                  <a:pt x="423" y="417"/>
                  <a:pt x="423" y="397"/>
                </a:cubicBezTo>
                <a:lnTo>
                  <a:pt x="423" y="377"/>
                </a:lnTo>
                <a:close/>
                <a:moveTo>
                  <a:pt x="459" y="450"/>
                </a:moveTo>
                <a:cubicBezTo>
                  <a:pt x="462" y="450"/>
                  <a:pt x="465" y="450"/>
                  <a:pt x="468" y="44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68" y="463"/>
                  <a:pt x="470" y="466"/>
                  <a:pt x="474" y="467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459" y="490"/>
                  <a:pt x="459" y="490"/>
                  <a:pt x="459" y="490"/>
                </a:cubicBezTo>
                <a:cubicBezTo>
                  <a:pt x="437" y="469"/>
                  <a:pt x="437" y="469"/>
                  <a:pt x="437" y="469"/>
                </a:cubicBezTo>
                <a:cubicBezTo>
                  <a:pt x="443" y="467"/>
                  <a:pt x="443" y="467"/>
                  <a:pt x="443" y="467"/>
                </a:cubicBezTo>
                <a:cubicBezTo>
                  <a:pt x="447" y="466"/>
                  <a:pt x="450" y="463"/>
                  <a:pt x="450" y="459"/>
                </a:cubicBezTo>
                <a:cubicBezTo>
                  <a:pt x="450" y="449"/>
                  <a:pt x="450" y="449"/>
                  <a:pt x="450" y="449"/>
                </a:cubicBezTo>
                <a:cubicBezTo>
                  <a:pt x="453" y="450"/>
                  <a:pt x="456" y="450"/>
                  <a:pt x="459" y="450"/>
                </a:cubicBezTo>
                <a:close/>
                <a:moveTo>
                  <a:pt x="388" y="503"/>
                </a:moveTo>
                <a:cubicBezTo>
                  <a:pt x="388" y="491"/>
                  <a:pt x="396" y="481"/>
                  <a:pt x="407" y="478"/>
                </a:cubicBezTo>
                <a:cubicBezTo>
                  <a:pt x="418" y="475"/>
                  <a:pt x="418" y="475"/>
                  <a:pt x="418" y="475"/>
                </a:cubicBezTo>
                <a:cubicBezTo>
                  <a:pt x="450" y="507"/>
                  <a:pt x="450" y="507"/>
                  <a:pt x="450" y="507"/>
                </a:cubicBezTo>
                <a:cubicBezTo>
                  <a:pt x="450" y="529"/>
                  <a:pt x="450" y="529"/>
                  <a:pt x="450" y="529"/>
                </a:cubicBezTo>
                <a:cubicBezTo>
                  <a:pt x="388" y="529"/>
                  <a:pt x="388" y="529"/>
                  <a:pt x="388" y="529"/>
                </a:cubicBezTo>
                <a:lnTo>
                  <a:pt x="388" y="503"/>
                </a:lnTo>
                <a:close/>
                <a:moveTo>
                  <a:pt x="529" y="529"/>
                </a:moveTo>
                <a:cubicBezTo>
                  <a:pt x="468" y="529"/>
                  <a:pt x="468" y="529"/>
                  <a:pt x="468" y="529"/>
                </a:cubicBezTo>
                <a:cubicBezTo>
                  <a:pt x="468" y="507"/>
                  <a:pt x="468" y="507"/>
                  <a:pt x="468" y="507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10" y="478"/>
                  <a:pt x="510" y="478"/>
                  <a:pt x="510" y="478"/>
                </a:cubicBezTo>
                <a:cubicBezTo>
                  <a:pt x="521" y="481"/>
                  <a:pt x="529" y="491"/>
                  <a:pt x="529" y="503"/>
                </a:cubicBezTo>
                <a:lnTo>
                  <a:pt x="529" y="529"/>
                </a:lnTo>
                <a:close/>
              </a:path>
            </a:pathLst>
          </a:custGeom>
          <a:solidFill>
            <a:srgbClr val="6F7479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2098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24CD9FA-84CB-0ECD-E48B-6D369F01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AB7456C3-787D-006E-FE46-1CB2B636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113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Nachteile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2709742" y="3404063"/>
            <a:ext cx="2528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Änderungen in einer dieser Komponenten erfordern oft Anpassungen in der anderen.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2783761" y="2562748"/>
            <a:ext cx="2160980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Kopplung View/Controller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6395151" y="3127928"/>
            <a:ext cx="2755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Trennung der Komponenten führt zu höherem Overhead in der Kommunikation, was den Entwicklungsaufwand erhöht.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6470155" y="2635819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Overhead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A1296C-6B68-551A-9DDC-D9D15B469BE7}"/>
              </a:ext>
            </a:extLst>
          </p:cNvPr>
          <p:cNvGrpSpPr/>
          <p:nvPr/>
        </p:nvGrpSpPr>
        <p:grpSpPr>
          <a:xfrm>
            <a:off x="4833230" y="2651812"/>
            <a:ext cx="625186" cy="604938"/>
            <a:chOff x="4041661" y="4175942"/>
            <a:chExt cx="363869" cy="352084"/>
          </a:xfrm>
          <a:solidFill>
            <a:srgbClr val="6F7479"/>
          </a:solidFill>
        </p:grpSpPr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E4366DEF-4C90-FC7D-CEFA-ADDC9966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137" y="4309999"/>
              <a:ext cx="86917" cy="85443"/>
            </a:xfrm>
            <a:custGeom>
              <a:avLst/>
              <a:gdLst>
                <a:gd name="T0" fmla="*/ 46 w 92"/>
                <a:gd name="T1" fmla="*/ 91 h 91"/>
                <a:gd name="T2" fmla="*/ 0 w 92"/>
                <a:gd name="T3" fmla="*/ 46 h 91"/>
                <a:gd name="T4" fmla="*/ 46 w 92"/>
                <a:gd name="T5" fmla="*/ 0 h 91"/>
                <a:gd name="T6" fmla="*/ 92 w 92"/>
                <a:gd name="T7" fmla="*/ 46 h 91"/>
                <a:gd name="T8" fmla="*/ 46 w 92"/>
                <a:gd name="T9" fmla="*/ 91 h 91"/>
                <a:gd name="T10" fmla="*/ 46 w 92"/>
                <a:gd name="T11" fmla="*/ 8 h 91"/>
                <a:gd name="T12" fmla="*/ 9 w 92"/>
                <a:gd name="T13" fmla="*/ 46 h 91"/>
                <a:gd name="T14" fmla="*/ 46 w 92"/>
                <a:gd name="T15" fmla="*/ 83 h 91"/>
                <a:gd name="T16" fmla="*/ 83 w 92"/>
                <a:gd name="T17" fmla="*/ 46 h 91"/>
                <a:gd name="T18" fmla="*/ 46 w 92"/>
                <a:gd name="T1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1">
                  <a:moveTo>
                    <a:pt x="46" y="91"/>
                  </a:move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92" y="71"/>
                    <a:pt x="71" y="91"/>
                    <a:pt x="46" y="91"/>
                  </a:cubicBezTo>
                  <a:close/>
                  <a:moveTo>
                    <a:pt x="46" y="8"/>
                  </a:moveTo>
                  <a:cubicBezTo>
                    <a:pt x="26" y="8"/>
                    <a:pt x="9" y="25"/>
                    <a:pt x="9" y="46"/>
                  </a:cubicBezTo>
                  <a:cubicBezTo>
                    <a:pt x="9" y="66"/>
                    <a:pt x="26" y="83"/>
                    <a:pt x="46" y="83"/>
                  </a:cubicBezTo>
                  <a:cubicBezTo>
                    <a:pt x="67" y="83"/>
                    <a:pt x="83" y="66"/>
                    <a:pt x="83" y="46"/>
                  </a:cubicBezTo>
                  <a:cubicBezTo>
                    <a:pt x="83" y="25"/>
                    <a:pt x="67" y="8"/>
                    <a:pt x="46" y="8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66AF601E-B7C9-528A-5AA2-47A963FA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231" y="4270224"/>
              <a:ext cx="340299" cy="257802"/>
            </a:xfrm>
            <a:custGeom>
              <a:avLst/>
              <a:gdLst>
                <a:gd name="T0" fmla="*/ 301 w 365"/>
                <a:gd name="T1" fmla="*/ 274 h 274"/>
                <a:gd name="T2" fmla="*/ 299 w 365"/>
                <a:gd name="T3" fmla="*/ 258 h 274"/>
                <a:gd name="T4" fmla="*/ 0 w 365"/>
                <a:gd name="T5" fmla="*/ 96 h 274"/>
                <a:gd name="T6" fmla="*/ 7 w 365"/>
                <a:gd name="T7" fmla="*/ 67 h 274"/>
                <a:gd name="T8" fmla="*/ 8 w 365"/>
                <a:gd name="T9" fmla="*/ 96 h 274"/>
                <a:gd name="T10" fmla="*/ 303 w 365"/>
                <a:gd name="T11" fmla="*/ 249 h 274"/>
                <a:gd name="T12" fmla="*/ 307 w 365"/>
                <a:gd name="T13" fmla="*/ 261 h 274"/>
                <a:gd name="T14" fmla="*/ 307 w 365"/>
                <a:gd name="T15" fmla="*/ 187 h 274"/>
                <a:gd name="T16" fmla="*/ 303 w 365"/>
                <a:gd name="T17" fmla="*/ 200 h 274"/>
                <a:gd name="T18" fmla="*/ 154 w 365"/>
                <a:gd name="T19" fmla="*/ 194 h 274"/>
                <a:gd name="T20" fmla="*/ 138 w 365"/>
                <a:gd name="T21" fmla="*/ 216 h 274"/>
                <a:gd name="T22" fmla="*/ 96 w 365"/>
                <a:gd name="T23" fmla="*/ 194 h 274"/>
                <a:gd name="T24" fmla="*/ 82 w 365"/>
                <a:gd name="T25" fmla="*/ 152 h 274"/>
                <a:gd name="T26" fmla="*/ 55 w 365"/>
                <a:gd name="T27" fmla="*/ 156 h 274"/>
                <a:gd name="T28" fmla="*/ 41 w 365"/>
                <a:gd name="T29" fmla="*/ 111 h 274"/>
                <a:gd name="T30" fmla="*/ 61 w 365"/>
                <a:gd name="T31" fmla="*/ 71 h 274"/>
                <a:gd name="T32" fmla="*/ 39 w 365"/>
                <a:gd name="T33" fmla="*/ 56 h 274"/>
                <a:gd name="T34" fmla="*/ 61 w 365"/>
                <a:gd name="T35" fmla="*/ 13 h 274"/>
                <a:gd name="T36" fmla="*/ 100 w 365"/>
                <a:gd name="T37" fmla="*/ 1 h 274"/>
                <a:gd name="T38" fmla="*/ 106 w 365"/>
                <a:gd name="T39" fmla="*/ 8 h 274"/>
                <a:gd name="T40" fmla="*/ 82 w 365"/>
                <a:gd name="T41" fmla="*/ 29 h 274"/>
                <a:gd name="T42" fmla="*/ 48 w 365"/>
                <a:gd name="T43" fmla="*/ 55 h 274"/>
                <a:gd name="T44" fmla="*/ 70 w 365"/>
                <a:gd name="T45" fmla="*/ 70 h 274"/>
                <a:gd name="T46" fmla="*/ 67 w 365"/>
                <a:gd name="T47" fmla="*/ 107 h 274"/>
                <a:gd name="T48" fmla="*/ 62 w 365"/>
                <a:gd name="T49" fmla="*/ 150 h 274"/>
                <a:gd name="T50" fmla="*/ 87 w 365"/>
                <a:gd name="T51" fmla="*/ 144 h 274"/>
                <a:gd name="T52" fmla="*/ 112 w 365"/>
                <a:gd name="T53" fmla="*/ 172 h 274"/>
                <a:gd name="T54" fmla="*/ 138 w 365"/>
                <a:gd name="T55" fmla="*/ 207 h 274"/>
                <a:gd name="T56" fmla="*/ 153 w 365"/>
                <a:gd name="T57" fmla="*/ 185 h 274"/>
                <a:gd name="T58" fmla="*/ 299 w 365"/>
                <a:gd name="T59" fmla="*/ 191 h 274"/>
                <a:gd name="T60" fmla="*/ 301 w 365"/>
                <a:gd name="T61" fmla="*/ 175 h 274"/>
                <a:gd name="T62" fmla="*/ 363 w 365"/>
                <a:gd name="T63" fmla="*/ 217 h 274"/>
                <a:gd name="T64" fmla="*/ 364 w 365"/>
                <a:gd name="T65" fmla="*/ 224 h 274"/>
                <a:gd name="T66" fmla="*/ 303 w 365"/>
                <a:gd name="T6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4">
                  <a:moveTo>
                    <a:pt x="303" y="274"/>
                  </a:moveTo>
                  <a:cubicBezTo>
                    <a:pt x="302" y="274"/>
                    <a:pt x="302" y="274"/>
                    <a:pt x="301" y="274"/>
                  </a:cubicBezTo>
                  <a:cubicBezTo>
                    <a:pt x="300" y="273"/>
                    <a:pt x="299" y="272"/>
                    <a:pt x="299" y="270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162" y="258"/>
                    <a:pt x="162" y="258"/>
                    <a:pt x="162" y="258"/>
                  </a:cubicBezTo>
                  <a:cubicBezTo>
                    <a:pt x="73" y="258"/>
                    <a:pt x="0" y="185"/>
                    <a:pt x="0" y="96"/>
                  </a:cubicBezTo>
                  <a:cubicBezTo>
                    <a:pt x="0" y="87"/>
                    <a:pt x="1" y="79"/>
                    <a:pt x="2" y="70"/>
                  </a:cubicBezTo>
                  <a:cubicBezTo>
                    <a:pt x="2" y="68"/>
                    <a:pt x="4" y="66"/>
                    <a:pt x="7" y="67"/>
                  </a:cubicBezTo>
                  <a:cubicBezTo>
                    <a:pt x="9" y="67"/>
                    <a:pt x="11" y="69"/>
                    <a:pt x="10" y="72"/>
                  </a:cubicBezTo>
                  <a:cubicBezTo>
                    <a:pt x="9" y="80"/>
                    <a:pt x="8" y="88"/>
                    <a:pt x="8" y="96"/>
                  </a:cubicBezTo>
                  <a:cubicBezTo>
                    <a:pt x="8" y="180"/>
                    <a:pt x="77" y="249"/>
                    <a:pt x="162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5" y="249"/>
                    <a:pt x="307" y="251"/>
                    <a:pt x="307" y="254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95"/>
                    <a:pt x="307" y="195"/>
                    <a:pt x="307" y="195"/>
                  </a:cubicBezTo>
                  <a:cubicBezTo>
                    <a:pt x="307" y="198"/>
                    <a:pt x="305" y="200"/>
                    <a:pt x="303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15" y="200"/>
                    <a:pt x="174" y="199"/>
                    <a:pt x="154" y="19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43" y="216"/>
                    <a:pt x="140" y="217"/>
                    <a:pt x="138" y="216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6" y="198"/>
                    <a:pt x="95" y="196"/>
                    <a:pt x="96" y="194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95" y="166"/>
                    <a:pt x="88" y="159"/>
                    <a:pt x="82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58" y="160"/>
                    <a:pt x="56" y="158"/>
                    <a:pt x="55" y="15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4"/>
                    <a:pt x="39" y="112"/>
                    <a:pt x="41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91"/>
                    <a:pt x="60" y="81"/>
                    <a:pt x="61" y="7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9" y="60"/>
                    <a:pt x="38" y="58"/>
                    <a:pt x="39" y="5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3"/>
                    <a:pt x="58" y="12"/>
                    <a:pt x="61" y="1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7" y="13"/>
                    <a:pt x="94" y="7"/>
                    <a:pt x="100" y="1"/>
                  </a:cubicBezTo>
                  <a:cubicBezTo>
                    <a:pt x="102" y="0"/>
                    <a:pt x="105" y="0"/>
                    <a:pt x="106" y="2"/>
                  </a:cubicBezTo>
                  <a:cubicBezTo>
                    <a:pt x="108" y="4"/>
                    <a:pt x="108" y="6"/>
                    <a:pt x="106" y="8"/>
                  </a:cubicBezTo>
                  <a:cubicBezTo>
                    <a:pt x="99" y="14"/>
                    <a:pt x="92" y="20"/>
                    <a:pt x="87" y="28"/>
                  </a:cubicBezTo>
                  <a:cubicBezTo>
                    <a:pt x="86" y="29"/>
                    <a:pt x="84" y="30"/>
                    <a:pt x="82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8" y="80"/>
                    <a:pt x="68" y="91"/>
                    <a:pt x="70" y="102"/>
                  </a:cubicBezTo>
                  <a:cubicBezTo>
                    <a:pt x="70" y="104"/>
                    <a:pt x="69" y="106"/>
                    <a:pt x="67" y="10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4" y="142"/>
                    <a:pt x="86" y="143"/>
                    <a:pt x="87" y="144"/>
                  </a:cubicBezTo>
                  <a:cubicBezTo>
                    <a:pt x="93" y="153"/>
                    <a:pt x="101" y="161"/>
                    <a:pt x="110" y="167"/>
                  </a:cubicBezTo>
                  <a:cubicBezTo>
                    <a:pt x="112" y="168"/>
                    <a:pt x="112" y="170"/>
                    <a:pt x="112" y="17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9" y="185"/>
                    <a:pt x="151" y="184"/>
                    <a:pt x="153" y="185"/>
                  </a:cubicBezTo>
                  <a:cubicBezTo>
                    <a:pt x="167" y="190"/>
                    <a:pt x="202" y="191"/>
                    <a:pt x="220" y="191"/>
                  </a:cubicBezTo>
                  <a:cubicBezTo>
                    <a:pt x="299" y="191"/>
                    <a:pt x="299" y="191"/>
                    <a:pt x="299" y="191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299" y="177"/>
                    <a:pt x="300" y="176"/>
                    <a:pt x="301" y="175"/>
                  </a:cubicBezTo>
                  <a:cubicBezTo>
                    <a:pt x="302" y="174"/>
                    <a:pt x="304" y="174"/>
                    <a:pt x="305" y="175"/>
                  </a:cubicBezTo>
                  <a:cubicBezTo>
                    <a:pt x="363" y="217"/>
                    <a:pt x="363" y="217"/>
                    <a:pt x="363" y="217"/>
                  </a:cubicBezTo>
                  <a:cubicBezTo>
                    <a:pt x="365" y="218"/>
                    <a:pt x="365" y="219"/>
                    <a:pt x="365" y="220"/>
                  </a:cubicBezTo>
                  <a:cubicBezTo>
                    <a:pt x="365" y="221"/>
                    <a:pt x="365" y="223"/>
                    <a:pt x="364" y="224"/>
                  </a:cubicBezTo>
                  <a:cubicBezTo>
                    <a:pt x="306" y="273"/>
                    <a:pt x="306" y="273"/>
                    <a:pt x="306" y="273"/>
                  </a:cubicBezTo>
                  <a:cubicBezTo>
                    <a:pt x="305" y="274"/>
                    <a:pt x="304" y="274"/>
                    <a:pt x="303" y="27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4" name="Freeform 324">
              <a:extLst>
                <a:ext uri="{FF2B5EF4-FFF2-40B4-BE49-F238E27FC236}">
                  <a16:creationId xmlns:a16="http://schemas.microsoft.com/office/drawing/2014/main" id="{D527D31D-DFD5-A07E-0936-699933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61" y="4175942"/>
              <a:ext cx="340299" cy="257802"/>
            </a:xfrm>
            <a:custGeom>
              <a:avLst/>
              <a:gdLst>
                <a:gd name="T0" fmla="*/ 259 w 365"/>
                <a:gd name="T1" fmla="*/ 273 h 275"/>
                <a:gd name="T2" fmla="*/ 278 w 365"/>
                <a:gd name="T3" fmla="*/ 247 h 275"/>
                <a:gd name="T4" fmla="*/ 304 w 365"/>
                <a:gd name="T5" fmla="*/ 253 h 275"/>
                <a:gd name="T6" fmla="*/ 298 w 365"/>
                <a:gd name="T7" fmla="*/ 210 h 275"/>
                <a:gd name="T8" fmla="*/ 296 w 365"/>
                <a:gd name="T9" fmla="*/ 173 h 275"/>
                <a:gd name="T10" fmla="*/ 317 w 365"/>
                <a:gd name="T11" fmla="*/ 158 h 275"/>
                <a:gd name="T12" fmla="*/ 283 w 365"/>
                <a:gd name="T13" fmla="*/ 132 h 275"/>
                <a:gd name="T14" fmla="*/ 255 w 365"/>
                <a:gd name="T15" fmla="*/ 108 h 275"/>
                <a:gd name="T16" fmla="*/ 260 w 365"/>
                <a:gd name="T17" fmla="*/ 82 h 275"/>
                <a:gd name="T18" fmla="*/ 218 w 365"/>
                <a:gd name="T19" fmla="*/ 88 h 275"/>
                <a:gd name="T20" fmla="*/ 145 w 365"/>
                <a:gd name="T21" fmla="*/ 84 h 275"/>
                <a:gd name="T22" fmla="*/ 67 w 365"/>
                <a:gd name="T23" fmla="*/ 96 h 275"/>
                <a:gd name="T24" fmla="*/ 60 w 365"/>
                <a:gd name="T25" fmla="*/ 100 h 275"/>
                <a:gd name="T26" fmla="*/ 0 w 365"/>
                <a:gd name="T27" fmla="*/ 55 h 275"/>
                <a:gd name="T28" fmla="*/ 60 w 365"/>
                <a:gd name="T29" fmla="*/ 2 h 275"/>
                <a:gd name="T30" fmla="*/ 67 w 365"/>
                <a:gd name="T31" fmla="*/ 5 h 275"/>
                <a:gd name="T32" fmla="*/ 203 w 365"/>
                <a:gd name="T33" fmla="*/ 17 h 275"/>
                <a:gd name="T34" fmla="*/ 362 w 365"/>
                <a:gd name="T35" fmla="*/ 213 h 275"/>
                <a:gd name="T36" fmla="*/ 353 w 365"/>
                <a:gd name="T37" fmla="*/ 212 h 275"/>
                <a:gd name="T38" fmla="*/ 203 w 365"/>
                <a:gd name="T39" fmla="*/ 26 h 275"/>
                <a:gd name="T40" fmla="*/ 58 w 365"/>
                <a:gd name="T41" fmla="*/ 22 h 275"/>
                <a:gd name="T42" fmla="*/ 11 w 365"/>
                <a:gd name="T43" fmla="*/ 54 h 275"/>
                <a:gd name="T44" fmla="*/ 58 w 365"/>
                <a:gd name="T45" fmla="*/ 80 h 275"/>
                <a:gd name="T46" fmla="*/ 145 w 365"/>
                <a:gd name="T47" fmla="*/ 75 h 275"/>
                <a:gd name="T48" fmla="*/ 222 w 365"/>
                <a:gd name="T49" fmla="*/ 61 h 275"/>
                <a:gd name="T50" fmla="*/ 267 w 365"/>
                <a:gd name="T51" fmla="*/ 76 h 275"/>
                <a:gd name="T52" fmla="*/ 262 w 365"/>
                <a:gd name="T53" fmla="*/ 103 h 275"/>
                <a:gd name="T54" fmla="*/ 305 w 365"/>
                <a:gd name="T55" fmla="*/ 116 h 275"/>
                <a:gd name="T56" fmla="*/ 327 w 365"/>
                <a:gd name="T57" fmla="*/ 159 h 275"/>
                <a:gd name="T58" fmla="*/ 304 w 365"/>
                <a:gd name="T59" fmla="*/ 174 h 275"/>
                <a:gd name="T60" fmla="*/ 325 w 365"/>
                <a:gd name="T61" fmla="*/ 214 h 275"/>
                <a:gd name="T62" fmla="*/ 310 w 365"/>
                <a:gd name="T63" fmla="*/ 260 h 275"/>
                <a:gd name="T64" fmla="*/ 283 w 365"/>
                <a:gd name="T65" fmla="*/ 255 h 275"/>
                <a:gd name="T66" fmla="*/ 262 w 365"/>
                <a:gd name="T6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5">
                  <a:moveTo>
                    <a:pt x="262" y="275"/>
                  </a:moveTo>
                  <a:cubicBezTo>
                    <a:pt x="261" y="275"/>
                    <a:pt x="260" y="274"/>
                    <a:pt x="259" y="273"/>
                  </a:cubicBezTo>
                  <a:cubicBezTo>
                    <a:pt x="257" y="271"/>
                    <a:pt x="258" y="269"/>
                    <a:pt x="260" y="267"/>
                  </a:cubicBezTo>
                  <a:cubicBezTo>
                    <a:pt x="267" y="261"/>
                    <a:pt x="273" y="255"/>
                    <a:pt x="278" y="247"/>
                  </a:cubicBezTo>
                  <a:cubicBezTo>
                    <a:pt x="279" y="246"/>
                    <a:pt x="281" y="245"/>
                    <a:pt x="283" y="246"/>
                  </a:cubicBezTo>
                  <a:cubicBezTo>
                    <a:pt x="304" y="253"/>
                    <a:pt x="304" y="253"/>
                    <a:pt x="304" y="253"/>
                  </a:cubicBezTo>
                  <a:cubicBezTo>
                    <a:pt x="317" y="220"/>
                    <a:pt x="317" y="220"/>
                    <a:pt x="317" y="22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6" y="209"/>
                    <a:pt x="295" y="207"/>
                    <a:pt x="296" y="206"/>
                  </a:cubicBezTo>
                  <a:cubicBezTo>
                    <a:pt x="297" y="195"/>
                    <a:pt x="297" y="184"/>
                    <a:pt x="296" y="173"/>
                  </a:cubicBezTo>
                  <a:cubicBezTo>
                    <a:pt x="295" y="171"/>
                    <a:pt x="296" y="169"/>
                    <a:pt x="298" y="168"/>
                  </a:cubicBezTo>
                  <a:cubicBezTo>
                    <a:pt x="317" y="158"/>
                    <a:pt x="317" y="158"/>
                    <a:pt x="317" y="158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1" y="133"/>
                    <a:pt x="279" y="132"/>
                    <a:pt x="278" y="131"/>
                  </a:cubicBezTo>
                  <a:cubicBezTo>
                    <a:pt x="272" y="122"/>
                    <a:pt x="264" y="114"/>
                    <a:pt x="255" y="108"/>
                  </a:cubicBezTo>
                  <a:cubicBezTo>
                    <a:pt x="253" y="107"/>
                    <a:pt x="253" y="105"/>
                    <a:pt x="253" y="103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7" y="90"/>
                    <a:pt x="214" y="91"/>
                    <a:pt x="212" y="90"/>
                  </a:cubicBezTo>
                  <a:cubicBezTo>
                    <a:pt x="199" y="85"/>
                    <a:pt x="164" y="84"/>
                    <a:pt x="145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8"/>
                    <a:pt x="66" y="99"/>
                    <a:pt x="64" y="100"/>
                  </a:cubicBezTo>
                  <a:cubicBezTo>
                    <a:pt x="63" y="101"/>
                    <a:pt x="61" y="101"/>
                    <a:pt x="60" y="10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7"/>
                    <a:pt x="0" y="56"/>
                    <a:pt x="0" y="55"/>
                  </a:cubicBezTo>
                  <a:cubicBezTo>
                    <a:pt x="0" y="54"/>
                    <a:pt x="1" y="52"/>
                    <a:pt x="2" y="5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1"/>
                    <a:pt x="63" y="0"/>
                    <a:pt x="64" y="1"/>
                  </a:cubicBezTo>
                  <a:cubicBezTo>
                    <a:pt x="66" y="2"/>
                    <a:pt x="67" y="3"/>
                    <a:pt x="67" y="5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93" y="17"/>
                    <a:pt x="365" y="90"/>
                    <a:pt x="365" y="179"/>
                  </a:cubicBezTo>
                  <a:cubicBezTo>
                    <a:pt x="365" y="191"/>
                    <a:pt x="364" y="202"/>
                    <a:pt x="362" y="213"/>
                  </a:cubicBezTo>
                  <a:cubicBezTo>
                    <a:pt x="361" y="216"/>
                    <a:pt x="359" y="217"/>
                    <a:pt x="357" y="217"/>
                  </a:cubicBezTo>
                  <a:cubicBezTo>
                    <a:pt x="354" y="216"/>
                    <a:pt x="353" y="214"/>
                    <a:pt x="353" y="212"/>
                  </a:cubicBezTo>
                  <a:cubicBezTo>
                    <a:pt x="356" y="201"/>
                    <a:pt x="357" y="190"/>
                    <a:pt x="357" y="179"/>
                  </a:cubicBezTo>
                  <a:cubicBezTo>
                    <a:pt x="357" y="95"/>
                    <a:pt x="288" y="26"/>
                    <a:pt x="20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58" y="24"/>
                    <a:pt x="58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77"/>
                    <a:pt x="60" y="75"/>
                    <a:pt x="62" y="75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0" y="75"/>
                    <a:pt x="191" y="76"/>
                    <a:pt x="212" y="8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59"/>
                    <a:pt x="225" y="58"/>
                    <a:pt x="227" y="59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9" y="77"/>
                    <a:pt x="270" y="79"/>
                    <a:pt x="270" y="81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70" y="109"/>
                    <a:pt x="277" y="116"/>
                    <a:pt x="283" y="123"/>
                  </a:cubicBezTo>
                  <a:cubicBezTo>
                    <a:pt x="305" y="116"/>
                    <a:pt x="305" y="116"/>
                    <a:pt x="305" y="116"/>
                  </a:cubicBezTo>
                  <a:cubicBezTo>
                    <a:pt x="307" y="116"/>
                    <a:pt x="309" y="117"/>
                    <a:pt x="310" y="119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1"/>
                    <a:pt x="327" y="163"/>
                    <a:pt x="325" y="164"/>
                  </a:cubicBezTo>
                  <a:cubicBezTo>
                    <a:pt x="304" y="174"/>
                    <a:pt x="304" y="174"/>
                    <a:pt x="304" y="174"/>
                  </a:cubicBezTo>
                  <a:cubicBezTo>
                    <a:pt x="306" y="184"/>
                    <a:pt x="306" y="194"/>
                    <a:pt x="304" y="204"/>
                  </a:cubicBezTo>
                  <a:cubicBezTo>
                    <a:pt x="325" y="214"/>
                    <a:pt x="325" y="214"/>
                    <a:pt x="325" y="214"/>
                  </a:cubicBezTo>
                  <a:cubicBezTo>
                    <a:pt x="327" y="215"/>
                    <a:pt x="328" y="217"/>
                    <a:pt x="327" y="219"/>
                  </a:cubicBezTo>
                  <a:cubicBezTo>
                    <a:pt x="310" y="260"/>
                    <a:pt x="310" y="260"/>
                    <a:pt x="310" y="260"/>
                  </a:cubicBezTo>
                  <a:cubicBezTo>
                    <a:pt x="309" y="262"/>
                    <a:pt x="307" y="263"/>
                    <a:pt x="305" y="262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78" y="262"/>
                    <a:pt x="272" y="268"/>
                    <a:pt x="265" y="274"/>
                  </a:cubicBezTo>
                  <a:cubicBezTo>
                    <a:pt x="264" y="274"/>
                    <a:pt x="263" y="275"/>
                    <a:pt x="262" y="2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6D9020-CF62-D046-9315-0EF1A0D882AF}"/>
              </a:ext>
            </a:extLst>
          </p:cNvPr>
          <p:cNvGrpSpPr/>
          <p:nvPr/>
        </p:nvGrpSpPr>
        <p:grpSpPr>
          <a:xfrm>
            <a:off x="8483606" y="2635881"/>
            <a:ext cx="574517" cy="532053"/>
            <a:chOff x="8464069" y="4193620"/>
            <a:chExt cx="338825" cy="313782"/>
          </a:xfrm>
          <a:solidFill>
            <a:srgbClr val="6F7479"/>
          </a:solidFill>
        </p:grpSpPr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D7CAD55F-62D9-21FD-6AC8-C39EDE45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46" y="4379237"/>
              <a:ext cx="8839" cy="39776"/>
            </a:xfrm>
            <a:custGeom>
              <a:avLst/>
              <a:gdLst>
                <a:gd name="T0" fmla="*/ 4 w 9"/>
                <a:gd name="T1" fmla="*/ 42 h 42"/>
                <a:gd name="T2" fmla="*/ 0 w 9"/>
                <a:gd name="T3" fmla="*/ 37 h 42"/>
                <a:gd name="T4" fmla="*/ 0 w 9"/>
                <a:gd name="T5" fmla="*/ 4 h 42"/>
                <a:gd name="T6" fmla="*/ 4 w 9"/>
                <a:gd name="T7" fmla="*/ 0 h 42"/>
                <a:gd name="T8" fmla="*/ 9 w 9"/>
                <a:gd name="T9" fmla="*/ 4 h 42"/>
                <a:gd name="T10" fmla="*/ 9 w 9"/>
                <a:gd name="T11" fmla="*/ 37 h 42"/>
                <a:gd name="T12" fmla="*/ 4 w 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">
                  <a:moveTo>
                    <a:pt x="4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7" y="42"/>
                    <a:pt x="4" y="42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0" name="Freeform 470">
              <a:extLst>
                <a:ext uri="{FF2B5EF4-FFF2-40B4-BE49-F238E27FC236}">
                  <a16:creationId xmlns:a16="http://schemas.microsoft.com/office/drawing/2014/main" id="{D33CB192-237C-06DF-CBD9-5BE0F70E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31" y="4348301"/>
              <a:ext cx="7366" cy="70711"/>
            </a:xfrm>
            <a:custGeom>
              <a:avLst/>
              <a:gdLst>
                <a:gd name="T0" fmla="*/ 5 w 9"/>
                <a:gd name="T1" fmla="*/ 75 h 75"/>
                <a:gd name="T2" fmla="*/ 0 w 9"/>
                <a:gd name="T3" fmla="*/ 70 h 75"/>
                <a:gd name="T4" fmla="*/ 0 w 9"/>
                <a:gd name="T5" fmla="*/ 4 h 75"/>
                <a:gd name="T6" fmla="*/ 5 w 9"/>
                <a:gd name="T7" fmla="*/ 0 h 75"/>
                <a:gd name="T8" fmla="*/ 9 w 9"/>
                <a:gd name="T9" fmla="*/ 4 h 75"/>
                <a:gd name="T10" fmla="*/ 9 w 9"/>
                <a:gd name="T11" fmla="*/ 70 h 75"/>
                <a:gd name="T12" fmla="*/ 5 w 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5">
                  <a:moveTo>
                    <a:pt x="5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7" y="75"/>
                    <a:pt x="5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1" name="Freeform 471">
              <a:extLst>
                <a:ext uri="{FF2B5EF4-FFF2-40B4-BE49-F238E27FC236}">
                  <a16:creationId xmlns:a16="http://schemas.microsoft.com/office/drawing/2014/main" id="{BF773C63-B056-1D1D-37D0-8D2EC640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995" y="4371871"/>
              <a:ext cx="7366" cy="47141"/>
            </a:xfrm>
            <a:custGeom>
              <a:avLst/>
              <a:gdLst>
                <a:gd name="T0" fmla="*/ 5 w 9"/>
                <a:gd name="T1" fmla="*/ 50 h 50"/>
                <a:gd name="T2" fmla="*/ 0 w 9"/>
                <a:gd name="T3" fmla="*/ 45 h 50"/>
                <a:gd name="T4" fmla="*/ 0 w 9"/>
                <a:gd name="T5" fmla="*/ 4 h 50"/>
                <a:gd name="T6" fmla="*/ 5 w 9"/>
                <a:gd name="T7" fmla="*/ 0 h 50"/>
                <a:gd name="T8" fmla="*/ 9 w 9"/>
                <a:gd name="T9" fmla="*/ 4 h 50"/>
                <a:gd name="T10" fmla="*/ 9 w 9"/>
                <a:gd name="T11" fmla="*/ 45 h 50"/>
                <a:gd name="T12" fmla="*/ 5 w 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0">
                  <a:moveTo>
                    <a:pt x="5" y="50"/>
                  </a:moveTo>
                  <a:cubicBezTo>
                    <a:pt x="2" y="50"/>
                    <a:pt x="0" y="48"/>
                    <a:pt x="0" y="4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7" y="50"/>
                    <a:pt x="5" y="5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B34E459E-6323-ED76-5BCD-B12D8B36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058" y="4324730"/>
              <a:ext cx="7366" cy="94282"/>
            </a:xfrm>
            <a:custGeom>
              <a:avLst/>
              <a:gdLst>
                <a:gd name="T0" fmla="*/ 4 w 9"/>
                <a:gd name="T1" fmla="*/ 100 h 100"/>
                <a:gd name="T2" fmla="*/ 0 w 9"/>
                <a:gd name="T3" fmla="*/ 95 h 100"/>
                <a:gd name="T4" fmla="*/ 0 w 9"/>
                <a:gd name="T5" fmla="*/ 4 h 100"/>
                <a:gd name="T6" fmla="*/ 4 w 9"/>
                <a:gd name="T7" fmla="*/ 0 h 100"/>
                <a:gd name="T8" fmla="*/ 9 w 9"/>
                <a:gd name="T9" fmla="*/ 4 h 100"/>
                <a:gd name="T10" fmla="*/ 9 w 9"/>
                <a:gd name="T11" fmla="*/ 95 h 100"/>
                <a:gd name="T12" fmla="*/ 4 w 9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8"/>
                    <a:pt x="7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EE60BA98-373E-B787-AC05-F2601A69F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310" y="4324730"/>
              <a:ext cx="7366" cy="94282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5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5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4" name="Freeform 474">
              <a:extLst>
                <a:ext uri="{FF2B5EF4-FFF2-40B4-BE49-F238E27FC236}">
                  <a16:creationId xmlns:a16="http://schemas.microsoft.com/office/drawing/2014/main" id="{6EAE2806-41E5-BD18-9CD0-6678768B0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374" y="4348301"/>
              <a:ext cx="7366" cy="70711"/>
            </a:xfrm>
            <a:custGeom>
              <a:avLst/>
              <a:gdLst>
                <a:gd name="T0" fmla="*/ 4 w 8"/>
                <a:gd name="T1" fmla="*/ 75 h 75"/>
                <a:gd name="T2" fmla="*/ 0 w 8"/>
                <a:gd name="T3" fmla="*/ 70 h 75"/>
                <a:gd name="T4" fmla="*/ 0 w 8"/>
                <a:gd name="T5" fmla="*/ 4 h 75"/>
                <a:gd name="T6" fmla="*/ 4 w 8"/>
                <a:gd name="T7" fmla="*/ 0 h 75"/>
                <a:gd name="T8" fmla="*/ 8 w 8"/>
                <a:gd name="T9" fmla="*/ 4 h 75"/>
                <a:gd name="T10" fmla="*/ 8 w 8"/>
                <a:gd name="T11" fmla="*/ 70 h 75"/>
                <a:gd name="T12" fmla="*/ 4 w 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4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3"/>
                    <a:pt x="6" y="75"/>
                    <a:pt x="4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5" name="Freeform 475">
              <a:extLst>
                <a:ext uri="{FF2B5EF4-FFF2-40B4-BE49-F238E27FC236}">
                  <a16:creationId xmlns:a16="http://schemas.microsoft.com/office/drawing/2014/main" id="{5EB71D9F-8975-4C41-6DDD-4E39365F1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4868" y="4284955"/>
              <a:ext cx="178252" cy="179725"/>
            </a:xfrm>
            <a:custGeom>
              <a:avLst/>
              <a:gdLst>
                <a:gd name="T0" fmla="*/ 95 w 191"/>
                <a:gd name="T1" fmla="*/ 191 h 191"/>
                <a:gd name="T2" fmla="*/ 0 w 191"/>
                <a:gd name="T3" fmla="*/ 96 h 191"/>
                <a:gd name="T4" fmla="*/ 95 w 191"/>
                <a:gd name="T5" fmla="*/ 0 h 191"/>
                <a:gd name="T6" fmla="*/ 191 w 191"/>
                <a:gd name="T7" fmla="*/ 96 h 191"/>
                <a:gd name="T8" fmla="*/ 95 w 191"/>
                <a:gd name="T9" fmla="*/ 191 h 191"/>
                <a:gd name="T10" fmla="*/ 95 w 191"/>
                <a:gd name="T11" fmla="*/ 9 h 191"/>
                <a:gd name="T12" fmla="*/ 8 w 191"/>
                <a:gd name="T13" fmla="*/ 96 h 191"/>
                <a:gd name="T14" fmla="*/ 95 w 191"/>
                <a:gd name="T15" fmla="*/ 183 h 191"/>
                <a:gd name="T16" fmla="*/ 182 w 191"/>
                <a:gd name="T17" fmla="*/ 96 h 191"/>
                <a:gd name="T18" fmla="*/ 95 w 191"/>
                <a:gd name="T19" fmla="*/ 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42" y="191"/>
                    <a:pt x="0" y="149"/>
                    <a:pt x="0" y="96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9"/>
                    <a:pt x="148" y="191"/>
                    <a:pt x="95" y="191"/>
                  </a:cubicBezTo>
                  <a:close/>
                  <a:moveTo>
                    <a:pt x="95" y="9"/>
                  </a:moveTo>
                  <a:cubicBezTo>
                    <a:pt x="47" y="9"/>
                    <a:pt x="8" y="48"/>
                    <a:pt x="8" y="96"/>
                  </a:cubicBezTo>
                  <a:cubicBezTo>
                    <a:pt x="8" y="144"/>
                    <a:pt x="47" y="183"/>
                    <a:pt x="95" y="183"/>
                  </a:cubicBezTo>
                  <a:cubicBezTo>
                    <a:pt x="143" y="183"/>
                    <a:pt x="182" y="144"/>
                    <a:pt x="182" y="96"/>
                  </a:cubicBezTo>
                  <a:cubicBezTo>
                    <a:pt x="182" y="48"/>
                    <a:pt x="143" y="9"/>
                    <a:pt x="95" y="9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6" name="Freeform 476">
              <a:extLst>
                <a:ext uri="{FF2B5EF4-FFF2-40B4-BE49-F238E27FC236}">
                  <a16:creationId xmlns:a16="http://schemas.microsoft.com/office/drawing/2014/main" id="{3E70B167-F579-3B8B-C83B-0F722C81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83" y="4433743"/>
              <a:ext cx="70711" cy="70711"/>
            </a:xfrm>
            <a:custGeom>
              <a:avLst/>
              <a:gdLst>
                <a:gd name="T0" fmla="*/ 71 w 76"/>
                <a:gd name="T1" fmla="*/ 75 h 75"/>
                <a:gd name="T2" fmla="*/ 68 w 76"/>
                <a:gd name="T3" fmla="*/ 74 h 75"/>
                <a:gd name="T4" fmla="*/ 1 w 76"/>
                <a:gd name="T5" fmla="*/ 7 h 75"/>
                <a:gd name="T6" fmla="*/ 1 w 76"/>
                <a:gd name="T7" fmla="*/ 1 h 75"/>
                <a:gd name="T8" fmla="*/ 8 w 76"/>
                <a:gd name="T9" fmla="*/ 1 h 75"/>
                <a:gd name="T10" fmla="*/ 74 w 76"/>
                <a:gd name="T11" fmla="*/ 68 h 75"/>
                <a:gd name="T12" fmla="*/ 74 w 76"/>
                <a:gd name="T13" fmla="*/ 74 h 75"/>
                <a:gd name="T14" fmla="*/ 71 w 76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5">
                  <a:moveTo>
                    <a:pt x="71" y="75"/>
                  </a:moveTo>
                  <a:cubicBezTo>
                    <a:pt x="70" y="75"/>
                    <a:pt x="69" y="74"/>
                    <a:pt x="68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6" y="69"/>
                    <a:pt x="76" y="72"/>
                    <a:pt x="74" y="74"/>
                  </a:cubicBezTo>
                  <a:cubicBezTo>
                    <a:pt x="73" y="74"/>
                    <a:pt x="72" y="75"/>
                    <a:pt x="71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7" name="Freeform 477">
              <a:extLst>
                <a:ext uri="{FF2B5EF4-FFF2-40B4-BE49-F238E27FC236}">
                  <a16:creationId xmlns:a16="http://schemas.microsoft.com/office/drawing/2014/main" id="{5082C921-6F7B-693E-DE2E-B85D48B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69" y="4193620"/>
              <a:ext cx="325567" cy="313782"/>
            </a:xfrm>
            <a:custGeom>
              <a:avLst/>
              <a:gdLst>
                <a:gd name="T0" fmla="*/ 334 w 347"/>
                <a:gd name="T1" fmla="*/ 324 h 334"/>
                <a:gd name="T2" fmla="*/ 22 w 347"/>
                <a:gd name="T3" fmla="*/ 324 h 334"/>
                <a:gd name="T4" fmla="*/ 11 w 347"/>
                <a:gd name="T5" fmla="*/ 313 h 334"/>
                <a:gd name="T6" fmla="*/ 11 w 347"/>
                <a:gd name="T7" fmla="*/ 21 h 334"/>
                <a:gd name="T8" fmla="*/ 22 w 347"/>
                <a:gd name="T9" fmla="*/ 10 h 334"/>
                <a:gd name="T10" fmla="*/ 326 w 347"/>
                <a:gd name="T11" fmla="*/ 10 h 334"/>
                <a:gd name="T12" fmla="*/ 337 w 347"/>
                <a:gd name="T13" fmla="*/ 21 h 334"/>
                <a:gd name="T14" fmla="*/ 337 w 347"/>
                <a:gd name="T15" fmla="*/ 283 h 334"/>
                <a:gd name="T16" fmla="*/ 342 w 347"/>
                <a:gd name="T17" fmla="*/ 288 h 334"/>
                <a:gd name="T18" fmla="*/ 347 w 347"/>
                <a:gd name="T19" fmla="*/ 283 h 334"/>
                <a:gd name="T20" fmla="*/ 347 w 347"/>
                <a:gd name="T21" fmla="*/ 21 h 334"/>
                <a:gd name="T22" fmla="*/ 326 w 347"/>
                <a:gd name="T23" fmla="*/ 0 h 334"/>
                <a:gd name="T24" fmla="*/ 22 w 347"/>
                <a:gd name="T25" fmla="*/ 0 h 334"/>
                <a:gd name="T26" fmla="*/ 0 w 347"/>
                <a:gd name="T27" fmla="*/ 21 h 334"/>
                <a:gd name="T28" fmla="*/ 0 w 347"/>
                <a:gd name="T29" fmla="*/ 313 h 334"/>
                <a:gd name="T30" fmla="*/ 22 w 347"/>
                <a:gd name="T31" fmla="*/ 334 h 334"/>
                <a:gd name="T32" fmla="*/ 334 w 347"/>
                <a:gd name="T33" fmla="*/ 334 h 334"/>
                <a:gd name="T34" fmla="*/ 338 w 347"/>
                <a:gd name="T35" fmla="*/ 329 h 334"/>
                <a:gd name="T36" fmla="*/ 334 w 347"/>
                <a:gd name="T37" fmla="*/ 32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334">
                  <a:moveTo>
                    <a:pt x="334" y="324"/>
                  </a:moveTo>
                  <a:cubicBezTo>
                    <a:pt x="230" y="324"/>
                    <a:pt x="126" y="324"/>
                    <a:pt x="22" y="324"/>
                  </a:cubicBezTo>
                  <a:cubicBezTo>
                    <a:pt x="16" y="324"/>
                    <a:pt x="11" y="319"/>
                    <a:pt x="11" y="3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5"/>
                    <a:pt x="16" y="10"/>
                    <a:pt x="22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32" y="10"/>
                    <a:pt x="337" y="15"/>
                    <a:pt x="337" y="21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86"/>
                    <a:pt x="340" y="288"/>
                    <a:pt x="342" y="288"/>
                  </a:cubicBezTo>
                  <a:cubicBezTo>
                    <a:pt x="345" y="287"/>
                    <a:pt x="347" y="285"/>
                    <a:pt x="347" y="283"/>
                  </a:cubicBezTo>
                  <a:cubicBezTo>
                    <a:pt x="347" y="196"/>
                    <a:pt x="347" y="108"/>
                    <a:pt x="347" y="21"/>
                  </a:cubicBezTo>
                  <a:cubicBezTo>
                    <a:pt x="347" y="9"/>
                    <a:pt x="338" y="0"/>
                    <a:pt x="3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5"/>
                    <a:pt x="10" y="334"/>
                    <a:pt x="22" y="334"/>
                  </a:cubicBezTo>
                  <a:cubicBezTo>
                    <a:pt x="334" y="334"/>
                    <a:pt x="334" y="334"/>
                    <a:pt x="334" y="334"/>
                  </a:cubicBezTo>
                  <a:cubicBezTo>
                    <a:pt x="336" y="334"/>
                    <a:pt x="338" y="332"/>
                    <a:pt x="338" y="329"/>
                  </a:cubicBezTo>
                  <a:cubicBezTo>
                    <a:pt x="338" y="326"/>
                    <a:pt x="336" y="324"/>
                    <a:pt x="334" y="32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8" name="Freeform 478">
              <a:extLst>
                <a:ext uri="{FF2B5EF4-FFF2-40B4-BE49-F238E27FC236}">
                  <a16:creationId xmlns:a16="http://schemas.microsoft.com/office/drawing/2014/main" id="{7E030611-95F6-EBAB-3F9B-B96D480B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166" y="4239287"/>
              <a:ext cx="281373" cy="8839"/>
            </a:xfrm>
            <a:custGeom>
              <a:avLst/>
              <a:gdLst>
                <a:gd name="T0" fmla="*/ 296 w 301"/>
                <a:gd name="T1" fmla="*/ 0 h 10"/>
                <a:gd name="T2" fmla="*/ 5 w 301"/>
                <a:gd name="T3" fmla="*/ 0 h 10"/>
                <a:gd name="T4" fmla="*/ 0 w 301"/>
                <a:gd name="T5" fmla="*/ 5 h 10"/>
                <a:gd name="T6" fmla="*/ 5 w 301"/>
                <a:gd name="T7" fmla="*/ 10 h 10"/>
                <a:gd name="T8" fmla="*/ 296 w 301"/>
                <a:gd name="T9" fmla="*/ 10 h 10"/>
                <a:gd name="T10" fmla="*/ 301 w 301"/>
                <a:gd name="T11" fmla="*/ 5 h 10"/>
                <a:gd name="T12" fmla="*/ 296 w 30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0">
                  <a:moveTo>
                    <a:pt x="29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96" y="10"/>
                    <a:pt x="296" y="10"/>
                    <a:pt x="296" y="10"/>
                  </a:cubicBezTo>
                  <a:cubicBezTo>
                    <a:pt x="298" y="10"/>
                    <a:pt x="301" y="8"/>
                    <a:pt x="301" y="5"/>
                  </a:cubicBezTo>
                  <a:cubicBezTo>
                    <a:pt x="301" y="2"/>
                    <a:pt x="298" y="0"/>
                    <a:pt x="296" y="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9" name="Oval 479">
              <a:extLst>
                <a:ext uri="{FF2B5EF4-FFF2-40B4-BE49-F238E27FC236}">
                  <a16:creationId xmlns:a16="http://schemas.microsoft.com/office/drawing/2014/main" id="{F575481D-77E1-BD20-56F1-1242EED6B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53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0" name="Oval 480">
              <a:extLst>
                <a:ext uri="{FF2B5EF4-FFF2-40B4-BE49-F238E27FC236}">
                  <a16:creationId xmlns:a16="http://schemas.microsoft.com/office/drawing/2014/main" id="{DAEA1137-ECAE-BD8A-CFBE-D710CF85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10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1" name="Oval 481">
              <a:extLst>
                <a:ext uri="{FF2B5EF4-FFF2-40B4-BE49-F238E27FC236}">
                  <a16:creationId xmlns:a16="http://schemas.microsoft.com/office/drawing/2014/main" id="{8D1C881D-8E1B-B3A8-13EF-133C082C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673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09A35962-35F7-6A43-D903-A7E352BA4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53" name="Foliennummernplatzhalter 1">
            <a:extLst>
              <a:ext uri="{FF2B5EF4-FFF2-40B4-BE49-F238E27FC236}">
                <a16:creationId xmlns:a16="http://schemas.microsoft.com/office/drawing/2014/main" id="{A985F714-8787-8EAF-DD78-3FDD38C4B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 dirty="0"/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B6B9F78C-CB8B-0A70-5DF4-96508AC870C2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923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3799543" y="1379212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3799546" y="487054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3799545" y="3100058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ViewModel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Bindeglied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4092711" y="2804283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4067894" y="4549947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3" y="356533"/>
            <a:ext cx="6414776" cy="1008360"/>
          </a:xfrm>
        </p:spPr>
        <p:txBody>
          <a:bodyPr vert="horz"/>
          <a:lstStyle/>
          <a:p>
            <a:r>
              <a:rPr lang="en-US" dirty="0" err="1"/>
              <a:t>Verwandte</a:t>
            </a:r>
            <a:r>
              <a:rPr lang="en-US" dirty="0"/>
              <a:t> Pattern MV*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[2], [5], [6]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CAD455A-F532-FA81-E4B7-22F25D49B156}"/>
              </a:ext>
            </a:extLst>
          </p:cNvPr>
          <p:cNvSpPr/>
          <p:nvPr/>
        </p:nvSpPr>
        <p:spPr>
          <a:xfrm>
            <a:off x="7740172" y="1408518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8049EC0-3B39-55AF-F6B1-DC460B7C03E4}"/>
              </a:ext>
            </a:extLst>
          </p:cNvPr>
          <p:cNvSpPr/>
          <p:nvPr/>
        </p:nvSpPr>
        <p:spPr>
          <a:xfrm>
            <a:off x="7740175" y="4899847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AA8347-10DD-CA7B-2681-895D1529A7EA}"/>
              </a:ext>
            </a:extLst>
          </p:cNvPr>
          <p:cNvSpPr/>
          <p:nvPr/>
        </p:nvSpPr>
        <p:spPr>
          <a:xfrm>
            <a:off x="7740174" y="3129364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Presenter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Vermittler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1897F97-176E-5E1E-4C5E-164EA6DC2F4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8033340" y="2833589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89E9878D-C7C8-831B-DE2C-607BC4B4BFA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8008523" y="4579253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6">
            <a:extLst>
              <a:ext uri="{FF2B5EF4-FFF2-40B4-BE49-F238E27FC236}">
                <a16:creationId xmlns:a16="http://schemas.microsoft.com/office/drawing/2014/main" id="{D89F97B8-B7B2-1B00-4D29-B945BF7A6AF6}"/>
              </a:ext>
            </a:extLst>
          </p:cNvPr>
          <p:cNvSpPr txBox="1">
            <a:spLocks/>
          </p:cNvSpPr>
          <p:nvPr/>
        </p:nvSpPr>
        <p:spPr bwMode="black">
          <a:xfrm>
            <a:off x="2074601" y="1439681"/>
            <a:ext cx="1493192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MVVM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9A21398F-EB64-2BA0-3EE7-3CD3A5FD61D7}"/>
              </a:ext>
            </a:extLst>
          </p:cNvPr>
          <p:cNvSpPr txBox="1">
            <a:spLocks/>
          </p:cNvSpPr>
          <p:nvPr/>
        </p:nvSpPr>
        <p:spPr bwMode="black">
          <a:xfrm>
            <a:off x="6532301" y="1439681"/>
            <a:ext cx="1093139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MPV</a:t>
            </a:r>
          </a:p>
        </p:txBody>
      </p:sp>
    </p:spTree>
    <p:extLst>
      <p:ext uri="{BB962C8B-B14F-4D97-AF65-F5344CB8AC3E}">
        <p14:creationId xmlns:p14="http://schemas.microsoft.com/office/powerpoint/2010/main" val="261000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395290" y="1350850"/>
            <a:ext cx="939368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[1] T. Olsson, D. Toll, A.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Wingkvist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und M. Ericsson, „Evolution and Evaluation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theModel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-View-Controller Architecture in Games,“ in Proceedings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2015 IEEE/ACM4th International Workshop on Games and Software Engineering, IEEE, 2015, S. 8–14.doi: 10.1109/GAS.2015.10. Adresse: 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https://doi.org/10.1109/GAS.2015.10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[2] D. S.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Aihara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„A Journey Through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Land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Model-View Design Patterns,“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Masterof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Science Thesis,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Diss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., Universidad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Politécnica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Madrid und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Blekinge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Institute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ofTechnology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2012. Adresse: /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mnt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/a_journey_through_the_land_of_model_view_design_pattern.pdf.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[3] Anonymous, „Understanding MVC: A Study in Web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Development,“EUDL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(European Union Digital Library), 2020. Adresse: 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https://eudl.eu/doi/10.4108/eai.20-10-2020.2305151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[4] Anonymous, „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Demystifying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MVC Architecture,“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ResearchGate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2019. Adresse: 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8"/>
              </a:rPr>
              <a:t>https://www.researchgate.net/publication/334555489_Demystifying_MVC_Architecture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[5] M. R. J.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Qureshi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und F. Sabir, „A COMPARISON OF MODEL VIEW CONTROL-LER AND MODEL VIEW PRESENTER,“ Journal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Computing and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InformationTechnology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Jg. XX, Nr. YY, ZZ–ZZ, 2024.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[6] G. Arcos-Medina, J. Menéndez und J. Vallejo, „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Comparative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Study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Performanceand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Productivity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MVC and MVVM design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,“ in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Simposio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Iberoamericano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enProgramación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Informática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(Ibero-American Symposium on Computer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Programming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),Knowledge E, 2018, S. 241–252.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doi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10.18502/keg.v1i2.1498. Adresse: https://doi.org/10.18502/keg.v1i2.1498.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1B537E-84EB-13AF-A616-1DA24C890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61AB2D-9380-A5E2-51EF-DCC56BB0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79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78D6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78D6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4_MBTI_Powerpoint_Master_Beispielfolien_Zwischenstand_Januar_de.potx" id="{11D3A030-F4C1-4D87-9FC2-180C28201D4E}" vid="{D2C00FEF-7002-4287-B956-18347E231B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8ff312-d4e5-4e8b-85fa-f33ca903d5d7" xsi:nil="true"/>
    <lcf76f155ced4ddcb4097134ff3c332f xmlns="02411e59-dda3-46ff-8ab6-d4f199e654b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C1444AB238084A9F0C9BE9A43FCCC7" ma:contentTypeVersion="14" ma:contentTypeDescription="Ein neues Dokument erstellen." ma:contentTypeScope="" ma:versionID="426a4f82b6dbb4bde92621b12bd46e9f">
  <xsd:schema xmlns:xsd="http://www.w3.org/2001/XMLSchema" xmlns:xs="http://www.w3.org/2001/XMLSchema" xmlns:p="http://schemas.microsoft.com/office/2006/metadata/properties" xmlns:ns2="02411e59-dda3-46ff-8ab6-d4f199e654bf" xmlns:ns3="b58ff312-d4e5-4e8b-85fa-f33ca903d5d7" targetNamespace="http://schemas.microsoft.com/office/2006/metadata/properties" ma:root="true" ma:fieldsID="17748fb5c1a569594cc5acf8576c9d36" ns2:_="" ns3:_="">
    <xsd:import namespace="02411e59-dda3-46ff-8ab6-d4f199e654bf"/>
    <xsd:import namespace="b58ff312-d4e5-4e8b-85fa-f33ca903d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11e59-dda3-46ff-8ab6-d4f199e654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OCR" ma:index="12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ff312-d4e5-4e8b-85fa-f33ca903d5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abd709-74ab-417b-b9f3-c9dce22b9067}" ma:internalName="TaxCatchAll" ma:showField="CatchAllData" ma:web="b58ff312-d4e5-4e8b-85fa-f33ca903d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3533F5-A353-47AA-9B24-FCC403F2D4EC}">
  <ds:schemaRefs>
    <ds:schemaRef ds:uri="http://purl.org/dc/elements/1.1/"/>
    <ds:schemaRef ds:uri="http://purl.org/dc/dcmitype/"/>
    <ds:schemaRef ds:uri="02411e59-dda3-46ff-8ab6-d4f199e654bf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b58ff312-d4e5-4e8b-85fa-f33ca903d5d7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ECDB3E2-DFCF-4873-BD5F-4E3F61156D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26C05-1C69-4ACF-A52F-18ED8774D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11e59-dda3-46ff-8ab6-d4f199e654bf"/>
    <ds:schemaRef ds:uri="b58ff312-d4e5-4e8b-85fa-f33ca903d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2024_MBTI_Powerpoint_Master_Beispielfolien_Zwischenstand_Januar_en</Template>
  <TotalTime>0</TotalTime>
  <Words>539</Words>
  <Application>Microsoft Office PowerPoint</Application>
  <PresentationFormat>Breitbild</PresentationFormat>
  <Paragraphs>88</Paragraphs>
  <Slides>9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MB Corpo A Title Cond Office</vt:lpstr>
      <vt:lpstr>MB Corpo S Text Office</vt:lpstr>
      <vt:lpstr>MB Corpo S Text Office Light</vt:lpstr>
      <vt:lpstr>Symbol</vt:lpstr>
      <vt:lpstr>Mercedes-Benz white</vt:lpstr>
      <vt:lpstr>think-cell Folie</vt:lpstr>
      <vt:lpstr>PowerPoint-Präsentation</vt:lpstr>
      <vt:lpstr>Agenda</vt:lpstr>
      <vt:lpstr>Wie funktioniert MVC?</vt:lpstr>
      <vt:lpstr>Wie funktioniert MVC?</vt:lpstr>
      <vt:lpstr>Wie funktioniert MVC?</vt:lpstr>
      <vt:lpstr>Vorteile MVC?</vt:lpstr>
      <vt:lpstr>Nachteile MVC?</vt:lpstr>
      <vt:lpstr>Verwandte Pattern MV*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Info</dc:title>
  <dc:creator>Topal, Buesra (415)</dc:creator>
  <cp:lastModifiedBy>Bender von Saebelkampf, Maximilian (415)</cp:lastModifiedBy>
  <cp:revision>97</cp:revision>
  <cp:lastPrinted>2020-11-30T14:54:11Z</cp:lastPrinted>
  <dcterms:created xsi:type="dcterms:W3CDTF">2024-01-22T16:00:24Z</dcterms:created>
  <dcterms:modified xsi:type="dcterms:W3CDTF">2024-12-09T12:52:38Z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2023-10-12T12:21:58Z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483f3d66-bc95-40fb-826e-b1e9a11b7cbe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0x010100A9C1444AB238084A9F0C9BE9A43FCCC7</vt:lpwstr>
  </property>
  <property fmtid="{D5CDD505-2E9C-101B-9397-08002B2CF9AE}" pid="10" name="MediaServiceImageTags">
    <vt:lpwstr/>
  </property>
</Properties>
</file>